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37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34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95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84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99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10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4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617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0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7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80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41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03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09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76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29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B7727C-6C1C-4DAC-9399-BCC66F42ED24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94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tuservice.gov.ua/report-corruption" TargetMode="External"/><Relationship Id="rId2" Type="http://schemas.openxmlformats.org/officeDocument/2006/relationships/hyperlink" Target="https://zakon.rada.gov.ua/laws/show/1700-18#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tuservice.gov.ua/repor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647" y="1825870"/>
            <a:ext cx="8825658" cy="3329581"/>
          </a:xfrm>
        </p:spPr>
        <p:txBody>
          <a:bodyPr/>
          <a:lstStyle/>
          <a:p>
            <a:r>
              <a:rPr lang="uk-UA" dirty="0" smtClean="0"/>
              <a:t>Оцінка корупційних ризиків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429254" y="425187"/>
            <a:ext cx="2054237" cy="861420"/>
          </a:xfrm>
        </p:spPr>
        <p:txBody>
          <a:bodyPr>
            <a:normAutofit/>
          </a:bodyPr>
          <a:lstStyle/>
          <a:p>
            <a:r>
              <a:rPr lang="uk-UA" dirty="0" smtClean="0"/>
              <a:t>15 </a:t>
            </a:r>
            <a:r>
              <a:rPr lang="uk-UA" dirty="0" smtClean="0"/>
              <a:t>жовтня 2024 </a:t>
            </a:r>
          </a:p>
          <a:p>
            <a:endParaRPr lang="uk-UA" dirty="0"/>
          </a:p>
        </p:txBody>
      </p:sp>
      <p:sp>
        <p:nvSpPr>
          <p:cNvPr id="7" name="Підзаголовок 2"/>
          <p:cNvSpPr txBox="1">
            <a:spLocks/>
          </p:cNvSpPr>
          <p:nvPr/>
        </p:nvSpPr>
        <p:spPr>
          <a:xfrm>
            <a:off x="1694218" y="621551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Тренінг для членів Комісії  з оцінки корупційних ризиків 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ДП «Укрсервіс Мінтрансу»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54" y="1286607"/>
            <a:ext cx="4178545" cy="55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8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Комісія з оцінки корупційних ризиків </a:t>
            </a:r>
            <a:r>
              <a:rPr lang="uk-UA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має право</a:t>
            </a:r>
            <a:r>
              <a:rPr lang="uk-UA" sz="2400" b="1" dirty="0" smtClean="0"/>
              <a:t>: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523022" y="1358326"/>
            <a:ext cx="10265142" cy="5042474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+mn-lt"/>
              </a:rPr>
              <a:t>за </a:t>
            </a:r>
            <a:r>
              <a:rPr lang="ru-RU" dirty="0" err="1">
                <a:latin typeface="+mn-lt"/>
              </a:rPr>
              <a:t>письмовим</a:t>
            </a:r>
            <a:r>
              <a:rPr lang="ru-RU" dirty="0">
                <a:latin typeface="+mn-lt"/>
              </a:rPr>
              <a:t> запитом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одержувати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структурних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підрозділів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підприємства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інформацію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документи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їх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копії</a:t>
            </a:r>
            <a:r>
              <a:rPr lang="ru-RU" dirty="0">
                <a:latin typeface="+mn-lt"/>
              </a:rPr>
              <a:t>), </a:t>
            </a:r>
            <a:r>
              <a:rPr lang="ru-RU" dirty="0" err="1">
                <a:latin typeface="+mn-lt"/>
              </a:rPr>
              <a:t>необхідні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виконання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поставлених</a:t>
            </a:r>
            <a:r>
              <a:rPr lang="ru-RU" dirty="0">
                <a:latin typeface="+mn-lt"/>
              </a:rPr>
              <a:t> перед </a:t>
            </a:r>
            <a:r>
              <a:rPr lang="ru-RU" dirty="0" err="1">
                <a:latin typeface="+mn-lt"/>
              </a:rPr>
              <a:t>Комісією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завдань</a:t>
            </a:r>
            <a:r>
              <a:rPr lang="ru-RU" dirty="0">
                <a:latin typeface="+mn-lt"/>
              </a:rPr>
              <a:t>, з </a:t>
            </a:r>
            <a:r>
              <a:rPr lang="ru-RU" dirty="0" err="1">
                <a:latin typeface="+mn-lt"/>
              </a:rPr>
              <a:t>урахуванням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положень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законодавства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щодо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захисту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інформації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проводити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опитування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інтерв’ювання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працівників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підприємства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інших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внутрішніх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зовнішніх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заінтересованих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сторін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залучати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у </a:t>
            </a:r>
            <a:r>
              <a:rPr lang="ru-RU" dirty="0" err="1">
                <a:latin typeface="+mn-lt"/>
              </a:rPr>
              <a:t>разі</a:t>
            </a:r>
            <a:r>
              <a:rPr lang="ru-RU" dirty="0">
                <a:latin typeface="+mn-lt"/>
              </a:rPr>
              <a:t> потреби до </a:t>
            </a:r>
            <a:r>
              <a:rPr lang="ru-RU" dirty="0" err="1">
                <a:latin typeface="+mn-lt"/>
              </a:rPr>
              <a:t>діяльності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Комісії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інших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працівників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dirty="0" err="1">
                <a:latin typeface="+mn-lt"/>
              </a:rPr>
              <a:t>підприємства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+mn-lt"/>
              </a:rPr>
              <a:t>під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час </a:t>
            </a:r>
            <a:r>
              <a:rPr lang="ru-RU" dirty="0" err="1">
                <a:latin typeface="+mn-lt"/>
              </a:rPr>
              <a:t>оцінювання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корупційних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ризиків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використовувати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різні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джерела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інформації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залучати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для </a:t>
            </a:r>
            <a:r>
              <a:rPr lang="ru-RU" dirty="0" err="1">
                <a:latin typeface="+mn-lt"/>
              </a:rPr>
              <a:t>забезпечення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своєї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діяльності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необхідні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матеріально-технічні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ресурси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вносити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керівнику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підприємства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пропозиції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dirty="0" err="1">
                <a:latin typeface="+mn-lt"/>
              </a:rPr>
              <a:t>щодо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вдосконалення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діяльності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підприємства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сфері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запобігання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протидії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корупції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+mn-lt"/>
              </a:rPr>
              <a:t>брати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участь в </a:t>
            </a:r>
            <a:r>
              <a:rPr lang="ru-RU" dirty="0" err="1">
                <a:latin typeface="+mn-lt"/>
              </a:rPr>
              <a:t>обговоренні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проєкту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Антикорупційної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програми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підприємства</a:t>
            </a:r>
            <a:r>
              <a:rPr lang="ru-RU" dirty="0">
                <a:latin typeface="+mn-lt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>
              <a:latin typeface="+mn-l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64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Члени Комісії з оцінки корупційних ризиків </a:t>
            </a:r>
            <a:r>
              <a:rPr lang="uk-UA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зобов’язані</a:t>
            </a:r>
            <a:r>
              <a:rPr lang="uk-UA" sz="2400" b="1" dirty="0" smtClean="0"/>
              <a:t>: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74714" y="1384703"/>
            <a:ext cx="10265142" cy="26949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дотримуватися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вимог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Положення</a:t>
            </a:r>
            <a:r>
              <a:rPr lang="ru-RU" dirty="0" smtClean="0">
                <a:latin typeface="+mn-lt"/>
              </a:rPr>
              <a:t> про </a:t>
            </a:r>
            <a:r>
              <a:rPr lang="ru-RU" dirty="0" err="1" smtClean="0">
                <a:latin typeface="+mn-lt"/>
              </a:rPr>
              <a:t>Комісію</a:t>
            </a:r>
            <a:r>
              <a:rPr lang="ru-RU" dirty="0" smtClean="0">
                <a:latin typeface="+mn-lt"/>
              </a:rPr>
              <a:t> з </a:t>
            </a:r>
            <a:r>
              <a:rPr lang="ru-RU" dirty="0" err="1" smtClean="0">
                <a:latin typeface="+mn-lt"/>
              </a:rPr>
              <a:t>оцінки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корупційних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ризиків</a:t>
            </a:r>
            <a:r>
              <a:rPr lang="ru-RU" dirty="0" smtClean="0">
                <a:latin typeface="+mn-lt"/>
              </a:rPr>
              <a:t>;</a:t>
            </a:r>
            <a:endParaRPr lang="ru-RU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не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допускати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конфлікту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інтересів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не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допускати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розголошення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конфіденційної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інформації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стала </a:t>
            </a:r>
            <a:r>
              <a:rPr lang="ru-RU" dirty="0" err="1">
                <a:latin typeface="+mn-lt"/>
              </a:rPr>
              <a:t>їм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відома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зв’язку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виконанням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функцій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виконувати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доручення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dirty="0" err="1">
                <a:latin typeface="+mn-lt"/>
              </a:rPr>
              <a:t>голови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Комісії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стосуються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повноважень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своєчасно</a:t>
            </a:r>
            <a:r>
              <a:rPr lang="ru-RU" dirty="0">
                <a:latin typeface="+mn-lt"/>
              </a:rPr>
              <a:t> та в </a:t>
            </a:r>
            <a:r>
              <a:rPr lang="ru-RU" dirty="0" err="1">
                <a:latin typeface="+mn-lt"/>
              </a:rPr>
              <a:t>повному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обсязі</a:t>
            </a:r>
            <a:r>
              <a:rPr lang="ru-RU" dirty="0">
                <a:latin typeface="+mn-lt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>
              <a:latin typeface="+mn-l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35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Відповідальність</a:t>
            </a:r>
            <a:r>
              <a:rPr lang="uk-UA" sz="2400" b="1" dirty="0" smtClean="0"/>
              <a:t> членів Комісії з оцінки корупційних ризиків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347546" y="2184803"/>
            <a:ext cx="7886703" cy="2694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+mn-lt"/>
              </a:rPr>
              <a:t>Голова та члени </a:t>
            </a:r>
            <a:r>
              <a:rPr lang="ru-RU" dirty="0" err="1">
                <a:latin typeface="+mn-lt"/>
              </a:rPr>
              <a:t>Комісії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несуть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рівнозначну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відповідальність</a:t>
            </a:r>
            <a:r>
              <a:rPr lang="ru-RU" dirty="0">
                <a:latin typeface="+mn-lt"/>
              </a:rPr>
              <a:t> за </a:t>
            </a:r>
            <a:r>
              <a:rPr lang="ru-RU" dirty="0" err="1">
                <a:latin typeface="+mn-lt"/>
              </a:rPr>
              <a:t>прийнятті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Комісією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рішення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Рішення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Комісії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прийняті</a:t>
            </a:r>
            <a:r>
              <a:rPr lang="ru-RU" dirty="0">
                <a:latin typeface="+mn-lt"/>
              </a:rPr>
              <a:t> у межах </a:t>
            </a:r>
            <a:r>
              <a:rPr lang="ru-RU" dirty="0" err="1">
                <a:latin typeface="+mn-lt"/>
              </a:rPr>
              <a:t>її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повноважень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мають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рекомендаційний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характер</a:t>
            </a:r>
            <a:r>
              <a:rPr lang="ru-RU" dirty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3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Джерела</a:t>
            </a: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74714" y="1384703"/>
            <a:ext cx="10265142" cy="389947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i="1" dirty="0"/>
              <a:t>Закон України «Про запобігання корупції»</a:t>
            </a:r>
            <a:r>
              <a:rPr lang="uk-UA" dirty="0"/>
              <a:t> від 14.10.2014 № 1700-VII </a:t>
            </a:r>
            <a:r>
              <a:rPr lang="uk-UA" dirty="0" smtClean="0"/>
              <a:t> </a:t>
            </a:r>
            <a:r>
              <a:rPr lang="uk-UA" dirty="0"/>
              <a:t>(зі змінами) </a:t>
            </a:r>
            <a:r>
              <a:rPr lang="uk-UA" dirty="0" smtClean="0"/>
              <a:t>(</a:t>
            </a:r>
            <a:r>
              <a:rPr lang="uk-UA" dirty="0"/>
              <a:t>режим доступу: </a:t>
            </a:r>
            <a:r>
              <a:rPr lang="uk-UA" u="sng" dirty="0">
                <a:hlinkClick r:id="rId2"/>
              </a:rPr>
              <a:t>https://zakon.rada.gov.ua/laws/show/1700-18#Text</a:t>
            </a:r>
            <a:r>
              <a:rPr lang="uk-UA" dirty="0"/>
              <a:t>)</a:t>
            </a:r>
          </a:p>
          <a:p>
            <a:pPr lvl="0"/>
            <a:r>
              <a:rPr lang="uk-UA" b="1" i="1" dirty="0"/>
              <a:t>Антикорупційна програма (програма доброчесності) ДП «Укрсервіс Мінтрансу»,</a:t>
            </a:r>
            <a:r>
              <a:rPr lang="uk-UA" dirty="0"/>
              <a:t> затверджена наказом від 03.05.2024 № 87 </a:t>
            </a:r>
            <a:r>
              <a:rPr lang="uk-UA" dirty="0" smtClean="0"/>
              <a:t>(</a:t>
            </a:r>
            <a:r>
              <a:rPr lang="uk-UA" dirty="0"/>
              <a:t>режим доступу: </a:t>
            </a:r>
            <a:r>
              <a:rPr lang="uk-UA" u="sng" dirty="0">
                <a:hlinkClick r:id="rId3"/>
              </a:rPr>
              <a:t>https://mtuservice.gov.ua/report-corruption</a:t>
            </a:r>
            <a:r>
              <a:rPr lang="uk-UA" dirty="0"/>
              <a:t>)</a:t>
            </a:r>
          </a:p>
          <a:p>
            <a:pPr lvl="0"/>
            <a:r>
              <a:rPr lang="uk-UA" b="1" i="1" dirty="0"/>
              <a:t>Положенням про уповноважену особу з питань запобігання та виявлення корупції </a:t>
            </a:r>
            <a:r>
              <a:rPr lang="uk-UA" b="1" i="1" dirty="0" smtClean="0"/>
              <a:t>      ДП </a:t>
            </a:r>
            <a:r>
              <a:rPr lang="uk-UA" b="1" i="1" dirty="0"/>
              <a:t>«Укрсервіс Мінтрансу»</a:t>
            </a:r>
            <a:r>
              <a:rPr lang="uk-UA" i="1" dirty="0"/>
              <a:t>, </a:t>
            </a:r>
            <a:r>
              <a:rPr lang="uk-UA" dirty="0"/>
              <a:t>що затверджене наказом від 20.08.2024 № 152</a:t>
            </a:r>
          </a:p>
          <a:p>
            <a:pPr lvl="0"/>
            <a:r>
              <a:rPr lang="uk-UA" b="1" i="1" dirty="0"/>
              <a:t>План роботи Уповноваженої особи з питань запобігання та виявлення корупції ДП «Укрсервіс Мінтрансу» на друге півріччя 2024 року</a:t>
            </a:r>
            <a:r>
              <a:rPr lang="uk-UA" i="1" dirty="0"/>
              <a:t>,</a:t>
            </a:r>
            <a:r>
              <a:rPr lang="uk-UA" dirty="0"/>
              <a:t> затверджений наказом від 23.07.2024 № 133 </a:t>
            </a:r>
            <a:r>
              <a:rPr lang="uk-UA" dirty="0" smtClean="0"/>
              <a:t>(</a:t>
            </a:r>
            <a:r>
              <a:rPr lang="uk-UA" dirty="0"/>
              <a:t>режим доступу: </a:t>
            </a:r>
            <a:r>
              <a:rPr lang="uk-UA" u="sng" dirty="0">
                <a:hlinkClick r:id="rId4"/>
              </a:rPr>
              <a:t>https://mtuservice.gov.ua/report</a:t>
            </a:r>
            <a:r>
              <a:rPr lang="uk-UA" dirty="0"/>
              <a:t>)</a:t>
            </a:r>
          </a:p>
          <a:p>
            <a:pPr lvl="0"/>
            <a:r>
              <a:rPr lang="uk-UA" b="1" i="1" dirty="0"/>
              <a:t>Положення про Комісію з оцінки корупційних ризиків</a:t>
            </a:r>
            <a:r>
              <a:rPr lang="uk-UA" dirty="0"/>
              <a:t>, затверджене наказом від 02.10.2024 № 182 </a:t>
            </a:r>
            <a:r>
              <a:rPr lang="uk-UA" dirty="0" smtClean="0"/>
              <a:t>(</a:t>
            </a:r>
            <a:r>
              <a:rPr lang="uk-UA" dirty="0"/>
              <a:t>режим доступу: </a:t>
            </a:r>
            <a:r>
              <a:rPr lang="uk-UA" u="sng" dirty="0">
                <a:hlinkClick r:id="rId3"/>
              </a:rPr>
              <a:t>https://mtuservice.gov.ua/report-corruption</a:t>
            </a:r>
            <a:r>
              <a:rPr lang="uk-UA" dirty="0"/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53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339" y="2201331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Дякую за увагу!</a:t>
            </a: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63783" y="3195919"/>
            <a:ext cx="10265142" cy="1648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Тренінг підготувала </a:t>
            </a:r>
          </a:p>
          <a:p>
            <a:pPr marL="0" indent="0" algn="ctr">
              <a:buNone/>
            </a:pPr>
            <a:r>
              <a:rPr lang="uk-UA" dirty="0" smtClean="0"/>
              <a:t>Уповноважена особа з питань запобігання та виявлення корупції ДП «Укрсервіс Мінтрансу»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Марина ЧЕРЕВКО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135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37" y="583547"/>
            <a:ext cx="2393095" cy="35723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План: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32085" y="1230924"/>
            <a:ext cx="8625254" cy="5266591"/>
          </a:xfrm>
        </p:spPr>
        <p:txBody>
          <a:bodyPr>
            <a:normAutofit/>
          </a:bodyPr>
          <a:lstStyle/>
          <a:p>
            <a:r>
              <a:rPr lang="uk-UA" b="1" dirty="0" smtClean="0"/>
              <a:t>Частина 1</a:t>
            </a:r>
          </a:p>
          <a:p>
            <a:pPr marL="0" lvl="0" indent="0" algn="just">
              <a:buNone/>
            </a:pPr>
            <a:r>
              <a:rPr lang="uk-UA" dirty="0" smtClean="0"/>
              <a:t>1. Господарська </a:t>
            </a:r>
            <a:r>
              <a:rPr lang="uk-UA" dirty="0"/>
              <a:t>та антикорупційна діяльність на підприємстві.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 smtClean="0"/>
              <a:t>2. Оцінка </a:t>
            </a:r>
            <a:r>
              <a:rPr lang="uk-UA" dirty="0"/>
              <a:t>корупційних ризиків – захід, необхідний для виконання вимог законодавства України та Антикорупційної програми підприємства</a:t>
            </a:r>
            <a:r>
              <a:rPr lang="uk-UA" dirty="0" smtClean="0"/>
              <a:t>.</a:t>
            </a:r>
          </a:p>
          <a:p>
            <a:pPr marL="0" lvl="0" indent="0" algn="just">
              <a:buNone/>
            </a:pPr>
            <a:endParaRPr lang="uk-UA" dirty="0"/>
          </a:p>
          <a:p>
            <a:pPr marL="0" lvl="0" indent="0" algn="just">
              <a:buNone/>
            </a:pPr>
            <a:r>
              <a:rPr lang="uk-UA" dirty="0" smtClean="0"/>
              <a:t>3. Комісія </a:t>
            </a:r>
            <a:r>
              <a:rPr lang="uk-UA" dirty="0"/>
              <a:t>з оцінки корупційних ризиків: статус, основні завдання, права, обов’язки та відповідальність.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74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 сполучна лінія 38"/>
          <p:cNvCxnSpPr/>
          <p:nvPr/>
        </p:nvCxnSpPr>
        <p:spPr>
          <a:xfrm>
            <a:off x="1951892" y="2461846"/>
            <a:ext cx="4070839" cy="27871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3" y="390110"/>
            <a:ext cx="10095157" cy="357230"/>
          </a:xfrm>
        </p:spPr>
        <p:txBody>
          <a:bodyPr>
            <a:normAutofit fontScale="90000"/>
          </a:bodyPr>
          <a:lstStyle/>
          <a:p>
            <a:r>
              <a:rPr lang="uk-UA" sz="2700" b="1" dirty="0"/>
              <a:t>1. Господарська та антикорупційна діяльність на </a:t>
            </a:r>
            <a:r>
              <a:rPr lang="uk-UA" sz="2700" b="1" dirty="0" smtClean="0"/>
              <a:t>підприємстві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3724" y="1125415"/>
            <a:ext cx="8625254" cy="254977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5086350" y="1299200"/>
            <a:ext cx="3881803" cy="384659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Господарська діяльність </a:t>
            </a:r>
          </a:p>
          <a:p>
            <a:pPr algn="ctr"/>
            <a:r>
              <a:rPr lang="uk-UA" sz="1600" dirty="0" smtClean="0"/>
              <a:t>ДП «Укрсервіс Мінтрансу»</a:t>
            </a:r>
            <a:endParaRPr lang="uk-UA" sz="1600" dirty="0"/>
          </a:p>
        </p:txBody>
      </p:sp>
      <p:sp>
        <p:nvSpPr>
          <p:cNvPr id="6" name="Овал 5"/>
          <p:cNvSpPr/>
          <p:nvPr/>
        </p:nvSpPr>
        <p:spPr>
          <a:xfrm>
            <a:off x="219808" y="1409380"/>
            <a:ext cx="1811215" cy="164123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/>
              <a:t>Антикорупційна діяльність           ДП «Укрсервіс Мінтрансу»</a:t>
            </a:r>
            <a:endParaRPr lang="uk-UA" sz="105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38959" y="5791392"/>
            <a:ext cx="1960685" cy="65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700" b="1" dirty="0" smtClean="0">
                <a:latin typeface="Bahnschrift Light" panose="020B0502040204020203" pitchFamily="34" charset="0"/>
              </a:rPr>
              <a:t>Основні види господарської діяльності</a:t>
            </a:r>
            <a:endParaRPr lang="uk-UA" dirty="0">
              <a:latin typeface="Bahnschrift Light" panose="020B0502040204020203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30534" y="3050613"/>
            <a:ext cx="1465385" cy="135987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/>
              <a:t>Загальна медична </a:t>
            </a:r>
            <a:r>
              <a:rPr lang="uk-UA" sz="1050" dirty="0" smtClean="0"/>
              <a:t>практика</a:t>
            </a:r>
            <a:endParaRPr lang="uk-UA" sz="1050" dirty="0"/>
          </a:p>
        </p:txBody>
      </p:sp>
      <p:sp>
        <p:nvSpPr>
          <p:cNvPr id="10" name="Овал 9"/>
          <p:cNvSpPr/>
          <p:nvPr/>
        </p:nvSpPr>
        <p:spPr>
          <a:xfrm>
            <a:off x="3199610" y="3956541"/>
            <a:ext cx="1708828" cy="15243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err="1"/>
              <a:t>Інший</a:t>
            </a:r>
            <a:r>
              <a:rPr lang="ru-RU" sz="1050" dirty="0"/>
              <a:t> </a:t>
            </a:r>
            <a:r>
              <a:rPr lang="ru-RU" sz="1050" dirty="0" err="1"/>
              <a:t>пасажирський</a:t>
            </a:r>
            <a:r>
              <a:rPr lang="ru-RU" sz="1050" dirty="0"/>
              <a:t> </a:t>
            </a:r>
            <a:r>
              <a:rPr lang="ru-RU" sz="1050" dirty="0" err="1"/>
              <a:t>наземний</a:t>
            </a:r>
            <a:r>
              <a:rPr lang="ru-RU" sz="1050" dirty="0"/>
              <a:t> транспорт, </a:t>
            </a:r>
            <a:r>
              <a:rPr lang="ru-RU" sz="1050" dirty="0" err="1"/>
              <a:t>н.в.і.у</a:t>
            </a:r>
            <a:r>
              <a:rPr lang="ru-RU" sz="1050" dirty="0" smtClean="0"/>
              <a:t>.</a:t>
            </a:r>
            <a:endParaRPr lang="uk-UA" sz="1050" dirty="0"/>
          </a:p>
        </p:txBody>
      </p:sp>
      <p:sp>
        <p:nvSpPr>
          <p:cNvPr id="11" name="Овал 10"/>
          <p:cNvSpPr/>
          <p:nvPr/>
        </p:nvSpPr>
        <p:spPr>
          <a:xfrm>
            <a:off x="4908438" y="5193007"/>
            <a:ext cx="1551251" cy="13956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/>
              <a:t>Обслуговування </a:t>
            </a:r>
            <a:r>
              <a:rPr lang="uk-UA" sz="1050" dirty="0" smtClean="0"/>
              <a:t>напоями</a:t>
            </a:r>
            <a:endParaRPr lang="uk-UA" sz="1050" dirty="0"/>
          </a:p>
        </p:txBody>
      </p:sp>
      <p:sp>
        <p:nvSpPr>
          <p:cNvPr id="12" name="Овал 11"/>
          <p:cNvSpPr/>
          <p:nvPr/>
        </p:nvSpPr>
        <p:spPr>
          <a:xfrm>
            <a:off x="1530534" y="4750471"/>
            <a:ext cx="1465385" cy="135987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/>
              <a:t>Діяльність фітнес-центрів</a:t>
            </a:r>
          </a:p>
        </p:txBody>
      </p:sp>
      <p:sp>
        <p:nvSpPr>
          <p:cNvPr id="13" name="Овал 12"/>
          <p:cNvSpPr/>
          <p:nvPr/>
        </p:nvSpPr>
        <p:spPr>
          <a:xfrm>
            <a:off x="2461847" y="1271525"/>
            <a:ext cx="2153078" cy="190249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err="1"/>
              <a:t>Надання</a:t>
            </a:r>
            <a:r>
              <a:rPr lang="ru-RU" sz="1050" dirty="0"/>
              <a:t> в </a:t>
            </a:r>
            <a:r>
              <a:rPr lang="ru-RU" sz="1050" dirty="0" err="1"/>
              <a:t>оренду</a:t>
            </a:r>
            <a:r>
              <a:rPr lang="ru-RU" sz="1050" dirty="0"/>
              <a:t> й </a:t>
            </a:r>
            <a:r>
              <a:rPr lang="ru-RU" sz="1050" dirty="0" err="1"/>
              <a:t>експлуатацію</a:t>
            </a:r>
            <a:r>
              <a:rPr lang="ru-RU" sz="1050" dirty="0"/>
              <a:t> </a:t>
            </a:r>
            <a:r>
              <a:rPr lang="ru-RU" sz="1050" dirty="0" err="1"/>
              <a:t>власного</a:t>
            </a:r>
            <a:r>
              <a:rPr lang="ru-RU" sz="1050" dirty="0"/>
              <a:t> </a:t>
            </a:r>
            <a:r>
              <a:rPr lang="ru-RU" sz="1050" dirty="0" err="1"/>
              <a:t>чи</a:t>
            </a:r>
            <a:r>
              <a:rPr lang="ru-RU" sz="1050" dirty="0"/>
              <a:t> </a:t>
            </a:r>
            <a:r>
              <a:rPr lang="ru-RU" sz="1050" dirty="0" err="1"/>
              <a:t>орендованого</a:t>
            </a:r>
            <a:r>
              <a:rPr lang="ru-RU" sz="1050" dirty="0"/>
              <a:t> </a:t>
            </a:r>
            <a:r>
              <a:rPr lang="ru-RU" sz="1050" dirty="0" err="1"/>
              <a:t>нерухомого</a:t>
            </a:r>
            <a:r>
              <a:rPr lang="ru-RU" sz="1050" dirty="0"/>
              <a:t> майна </a:t>
            </a:r>
            <a:endParaRPr lang="uk-UA" sz="1050" dirty="0"/>
          </a:p>
        </p:txBody>
      </p:sp>
      <p:cxnSp>
        <p:nvCxnSpPr>
          <p:cNvPr id="21" name="Пряма сполучна лінія 20"/>
          <p:cNvCxnSpPr/>
          <p:nvPr/>
        </p:nvCxnSpPr>
        <p:spPr>
          <a:xfrm flipH="1" flipV="1">
            <a:off x="4614925" y="2400300"/>
            <a:ext cx="598913" cy="175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>
            <a:endCxn id="9" idx="6"/>
          </p:cNvCxnSpPr>
          <p:nvPr/>
        </p:nvCxnSpPr>
        <p:spPr>
          <a:xfrm flipH="1">
            <a:off x="2995919" y="3455377"/>
            <a:ext cx="2090431" cy="27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>
            <a:stCxn id="9" idx="4"/>
            <a:endCxn id="12" idx="0"/>
          </p:cNvCxnSpPr>
          <p:nvPr/>
        </p:nvCxnSpPr>
        <p:spPr>
          <a:xfrm>
            <a:off x="2263227" y="4410491"/>
            <a:ext cx="0" cy="33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>
            <a:endCxn id="10" idx="7"/>
          </p:cNvCxnSpPr>
          <p:nvPr/>
        </p:nvCxnSpPr>
        <p:spPr>
          <a:xfrm flipH="1">
            <a:off x="4658186" y="3956541"/>
            <a:ext cx="555652" cy="223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H="1">
            <a:off x="6022731" y="4967654"/>
            <a:ext cx="175846" cy="28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/>
          <p:cNvCxnSpPr>
            <a:stCxn id="6" idx="5"/>
          </p:cNvCxnSpPr>
          <p:nvPr/>
        </p:nvCxnSpPr>
        <p:spPr>
          <a:xfrm>
            <a:off x="1765777" y="2810260"/>
            <a:ext cx="186115" cy="3637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>
            <a:stCxn id="6" idx="6"/>
            <a:endCxn id="13" idx="2"/>
          </p:cNvCxnSpPr>
          <p:nvPr/>
        </p:nvCxnSpPr>
        <p:spPr>
          <a:xfrm flipV="1">
            <a:off x="2031023" y="2222774"/>
            <a:ext cx="430824" cy="722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>
            <a:stCxn id="6" idx="4"/>
            <a:endCxn id="12" idx="1"/>
          </p:cNvCxnSpPr>
          <p:nvPr/>
        </p:nvCxnSpPr>
        <p:spPr>
          <a:xfrm>
            <a:off x="1125416" y="3050613"/>
            <a:ext cx="619719" cy="189900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 сполучна лінія 36"/>
          <p:cNvCxnSpPr/>
          <p:nvPr/>
        </p:nvCxnSpPr>
        <p:spPr>
          <a:xfrm>
            <a:off x="1951892" y="2461846"/>
            <a:ext cx="1899139" cy="14946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9267228" y="2003181"/>
            <a:ext cx="2619835" cy="4011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Антикорупційна діяльність  </a:t>
            </a:r>
            <a:r>
              <a:rPr lang="uk-UA" sz="2700" b="1" u="sng" dirty="0" smtClean="0">
                <a:latin typeface="Century" panose="02040604050505020304" pitchFamily="18" charset="0"/>
              </a:rPr>
              <a:t>інтегрована</a:t>
            </a:r>
            <a:r>
              <a:rPr lang="uk-UA" sz="2700" b="1" dirty="0" smtClean="0">
                <a:latin typeface="Century" panose="02040604050505020304" pitchFamily="18" charset="0"/>
              </a:rPr>
              <a:t> в господарську діяльність підприємства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6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667" y="504398"/>
            <a:ext cx="9497279" cy="3572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Персонал. Організаційна структура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5580" y="1538643"/>
            <a:ext cx="3367454" cy="501161"/>
          </a:xfrm>
        </p:spPr>
        <p:txBody>
          <a:bodyPr>
            <a:normAutofit/>
          </a:bodyPr>
          <a:lstStyle/>
          <a:p>
            <a:r>
              <a:rPr lang="uk-UA" b="1" dirty="0" smtClean="0"/>
              <a:t>177 штатних одиниць</a:t>
            </a:r>
            <a:endParaRPr lang="uk-UA" dirty="0"/>
          </a:p>
          <a:p>
            <a:pPr marL="0" lvl="0" indent="0">
              <a:buNone/>
            </a:pP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123592" y="1529863"/>
            <a:ext cx="5169877" cy="5583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Генеральний директор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284163" y="2321172"/>
            <a:ext cx="2801937" cy="80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Заступник генерального директора з економіки та фінансів</a:t>
            </a:r>
            <a:endParaRPr lang="uk-UA" sz="1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3232518" y="2321172"/>
            <a:ext cx="2491276" cy="80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Заступник генерального директора з виробничо-комерційної діяльності</a:t>
            </a:r>
            <a:endParaRPr lang="uk-UA" sz="14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5870212" y="2319701"/>
            <a:ext cx="3062773" cy="8045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Головний інженер</a:t>
            </a:r>
            <a:endParaRPr lang="uk-UA" sz="14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9434027" y="2001710"/>
            <a:ext cx="2315428" cy="4044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Секретаріат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9434027" y="2519723"/>
            <a:ext cx="2315428" cy="58396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Уповноважена особа з питань запобігання та виявлення корупції</a:t>
            </a:r>
            <a:endParaRPr lang="uk-UA" sz="14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501162" y="3291257"/>
            <a:ext cx="258493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Бухгалтерія 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01162" y="3974125"/>
            <a:ext cx="258493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Планово-економічний відділ </a:t>
            </a:r>
            <a:endParaRPr lang="uk-UA" sz="14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501162" y="4640875"/>
            <a:ext cx="258493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Відділ з організації </a:t>
            </a:r>
            <a:r>
              <a:rPr lang="uk-UA" sz="1400" dirty="0" err="1" smtClean="0"/>
              <a:t>закупівель</a:t>
            </a:r>
            <a:r>
              <a:rPr lang="uk-UA" sz="1400" dirty="0" smtClean="0"/>
              <a:t> </a:t>
            </a:r>
            <a:endParaRPr lang="uk-UA" sz="1400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501162" y="5307625"/>
            <a:ext cx="258493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Відділ громадського харчування </a:t>
            </a:r>
            <a:endParaRPr lang="uk-UA" sz="140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3408366" y="3266347"/>
            <a:ext cx="231542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Відділ транспорту </a:t>
            </a:r>
            <a:endParaRPr lang="uk-UA" sz="140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3408366" y="3927237"/>
            <a:ext cx="231542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Відділ господарського забезпечення</a:t>
            </a:r>
            <a:endParaRPr lang="uk-UA" sz="14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3408366" y="4588127"/>
            <a:ext cx="231542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Медичний центр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408366" y="5307625"/>
            <a:ext cx="231542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Управління режиму та безпеки</a:t>
            </a:r>
            <a:endParaRPr lang="uk-UA" sz="1400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696117" y="6131172"/>
            <a:ext cx="258493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Відділ режиму та безпеки</a:t>
            </a:r>
            <a:endParaRPr lang="uk-UA" sz="1400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3408366" y="6131172"/>
            <a:ext cx="2315428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Бюро перепусток</a:t>
            </a:r>
            <a:endParaRPr lang="uk-UA" sz="1400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6110654" y="3219460"/>
            <a:ext cx="2822331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Головний енергетик</a:t>
            </a:r>
            <a:endParaRPr lang="uk-UA" sz="1400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6110654" y="3835647"/>
            <a:ext cx="2822331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Експлуатаційно-ремонтна дільниця</a:t>
            </a:r>
            <a:endParaRPr lang="uk-UA" sz="1400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6110653" y="4480417"/>
            <a:ext cx="2822331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Відділ майна та орендних відносин</a:t>
            </a:r>
            <a:endParaRPr lang="uk-UA" sz="1400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6110654" y="5114935"/>
            <a:ext cx="2822330" cy="52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Центр </a:t>
            </a:r>
            <a:r>
              <a:rPr lang="uk-UA" sz="1400" dirty="0" err="1" smtClean="0"/>
              <a:t>цифровізації</a:t>
            </a:r>
            <a:endParaRPr lang="uk-UA" sz="1400" dirty="0"/>
          </a:p>
        </p:txBody>
      </p:sp>
      <p:sp>
        <p:nvSpPr>
          <p:cNvPr id="25" name="Прямокутник 24"/>
          <p:cNvSpPr/>
          <p:nvPr/>
        </p:nvSpPr>
        <p:spPr>
          <a:xfrm>
            <a:off x="9434027" y="3217992"/>
            <a:ext cx="2315428" cy="4044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Кадрова служба</a:t>
            </a:r>
            <a:endParaRPr lang="uk-UA" sz="1400" dirty="0"/>
          </a:p>
        </p:txBody>
      </p:sp>
      <p:sp>
        <p:nvSpPr>
          <p:cNvPr id="26" name="Прямокутник 25"/>
          <p:cNvSpPr/>
          <p:nvPr/>
        </p:nvSpPr>
        <p:spPr>
          <a:xfrm>
            <a:off x="9434027" y="3741129"/>
            <a:ext cx="2315428" cy="4044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Юридичний відділ</a:t>
            </a:r>
            <a:endParaRPr lang="uk-UA" sz="1400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9434027" y="4264266"/>
            <a:ext cx="2315428" cy="4044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Служба з охорони праці</a:t>
            </a:r>
            <a:endParaRPr lang="uk-UA" sz="1400" dirty="0"/>
          </a:p>
        </p:txBody>
      </p:sp>
      <p:sp>
        <p:nvSpPr>
          <p:cNvPr id="28" name="Прямокутник 27"/>
          <p:cNvSpPr/>
          <p:nvPr/>
        </p:nvSpPr>
        <p:spPr>
          <a:xfrm>
            <a:off x="9434027" y="4787403"/>
            <a:ext cx="2315428" cy="4044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Фахівець з питань цивільного захисту</a:t>
            </a:r>
            <a:endParaRPr lang="uk-UA" sz="1400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9434027" y="5307625"/>
            <a:ext cx="2315428" cy="4044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Фахівець з фінансово-економічної безпеки</a:t>
            </a:r>
            <a:endParaRPr lang="uk-UA" sz="1400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5886273" y="5939205"/>
            <a:ext cx="2088350" cy="7165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Відділ з обслуговування комп'ютерної техніки</a:t>
            </a:r>
            <a:endParaRPr lang="uk-UA" sz="1400" dirty="0"/>
          </a:p>
        </p:txBody>
      </p:sp>
      <p:sp>
        <p:nvSpPr>
          <p:cNvPr id="31" name="Прямокутник 30"/>
          <p:cNvSpPr/>
          <p:nvPr/>
        </p:nvSpPr>
        <p:spPr>
          <a:xfrm>
            <a:off x="8066764" y="5939205"/>
            <a:ext cx="2272989" cy="7517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Відділ з обслуговування інформаційних систем</a:t>
            </a:r>
            <a:endParaRPr lang="uk-UA" sz="1400" dirty="0"/>
          </a:p>
        </p:txBody>
      </p:sp>
      <p:sp>
        <p:nvSpPr>
          <p:cNvPr id="32" name="Прямокутник 31"/>
          <p:cNvSpPr/>
          <p:nvPr/>
        </p:nvSpPr>
        <p:spPr>
          <a:xfrm>
            <a:off x="10431893" y="5939205"/>
            <a:ext cx="1484613" cy="7517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Провідний фахівець з </a:t>
            </a:r>
            <a:r>
              <a:rPr lang="uk-UA" sz="1400" dirty="0" err="1" smtClean="0"/>
              <a:t>кібербезпеки</a:t>
            </a:r>
            <a:endParaRPr lang="uk-UA" sz="1400" dirty="0"/>
          </a:p>
        </p:txBody>
      </p:sp>
      <p:cxnSp>
        <p:nvCxnSpPr>
          <p:cNvPr id="34" name="Пряма сполучна лінія 33"/>
          <p:cNvCxnSpPr/>
          <p:nvPr/>
        </p:nvCxnSpPr>
        <p:spPr>
          <a:xfrm flipH="1">
            <a:off x="279767" y="3150578"/>
            <a:ext cx="17584" cy="24193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/>
          <p:nvPr/>
        </p:nvCxnSpPr>
        <p:spPr>
          <a:xfrm>
            <a:off x="3238440" y="3138862"/>
            <a:ext cx="5862" cy="239150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 сполучна лінія 36"/>
          <p:cNvCxnSpPr/>
          <p:nvPr/>
        </p:nvCxnSpPr>
        <p:spPr>
          <a:xfrm flipH="1">
            <a:off x="5946532" y="3132262"/>
            <a:ext cx="23446" cy="225376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 сполучна лінія 38"/>
          <p:cNvCxnSpPr/>
          <p:nvPr/>
        </p:nvCxnSpPr>
        <p:spPr>
          <a:xfrm>
            <a:off x="9161585" y="2088166"/>
            <a:ext cx="1" cy="33630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 сполучна лінія 41"/>
          <p:cNvCxnSpPr/>
          <p:nvPr/>
        </p:nvCxnSpPr>
        <p:spPr>
          <a:xfrm>
            <a:off x="8932984" y="5639540"/>
            <a:ext cx="1498909" cy="2996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/>
          <p:nvPr/>
        </p:nvCxnSpPr>
        <p:spPr>
          <a:xfrm>
            <a:off x="8932984" y="5639540"/>
            <a:ext cx="0" cy="2996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 сполучна лінія 45"/>
          <p:cNvCxnSpPr/>
          <p:nvPr/>
        </p:nvCxnSpPr>
        <p:spPr>
          <a:xfrm flipH="1">
            <a:off x="7570177" y="5639540"/>
            <a:ext cx="1362807" cy="2996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 сполучна лінія 48"/>
          <p:cNvCxnSpPr>
            <a:stCxn id="5" idx="2"/>
          </p:cNvCxnSpPr>
          <p:nvPr/>
        </p:nvCxnSpPr>
        <p:spPr>
          <a:xfrm flipH="1">
            <a:off x="2584938" y="2088166"/>
            <a:ext cx="4123593" cy="2315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 сполучна лінія 50"/>
          <p:cNvCxnSpPr>
            <a:stCxn id="5" idx="2"/>
          </p:cNvCxnSpPr>
          <p:nvPr/>
        </p:nvCxnSpPr>
        <p:spPr>
          <a:xfrm flipH="1">
            <a:off x="5363307" y="2088166"/>
            <a:ext cx="1345224" cy="2315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 сполучна лінія 52"/>
          <p:cNvCxnSpPr>
            <a:stCxn id="5" idx="2"/>
            <a:endCxn id="8" idx="0"/>
          </p:cNvCxnSpPr>
          <p:nvPr/>
        </p:nvCxnSpPr>
        <p:spPr>
          <a:xfrm>
            <a:off x="6708531" y="2088166"/>
            <a:ext cx="693068" cy="2315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 сполучна лінія 57"/>
          <p:cNvCxnSpPr>
            <a:endCxn id="14" idx="1"/>
          </p:cNvCxnSpPr>
          <p:nvPr/>
        </p:nvCxnSpPr>
        <p:spPr>
          <a:xfrm>
            <a:off x="279767" y="5569927"/>
            <a:ext cx="221395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 сполучна лінія 59"/>
          <p:cNvCxnSpPr>
            <a:endCxn id="11" idx="1"/>
          </p:cNvCxnSpPr>
          <p:nvPr/>
        </p:nvCxnSpPr>
        <p:spPr>
          <a:xfrm>
            <a:off x="297351" y="3534508"/>
            <a:ext cx="203811" cy="190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 сполучна лінія 62"/>
          <p:cNvCxnSpPr>
            <a:endCxn id="12" idx="1"/>
          </p:cNvCxnSpPr>
          <p:nvPr/>
        </p:nvCxnSpPr>
        <p:spPr>
          <a:xfrm flipV="1">
            <a:off x="297351" y="4236428"/>
            <a:ext cx="203811" cy="278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 сполучна лінія 64"/>
          <p:cNvCxnSpPr>
            <a:endCxn id="13" idx="1"/>
          </p:cNvCxnSpPr>
          <p:nvPr/>
        </p:nvCxnSpPr>
        <p:spPr>
          <a:xfrm>
            <a:off x="297351" y="4853354"/>
            <a:ext cx="203811" cy="4982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Пряма сполучна лінія 66"/>
          <p:cNvCxnSpPr>
            <a:endCxn id="15" idx="1"/>
          </p:cNvCxnSpPr>
          <p:nvPr/>
        </p:nvCxnSpPr>
        <p:spPr>
          <a:xfrm flipV="1">
            <a:off x="3238440" y="3528650"/>
            <a:ext cx="169926" cy="249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Пряма сполучна лінія 69"/>
          <p:cNvCxnSpPr>
            <a:endCxn id="16" idx="1"/>
          </p:cNvCxnSpPr>
          <p:nvPr/>
        </p:nvCxnSpPr>
        <p:spPr>
          <a:xfrm>
            <a:off x="3232518" y="4145574"/>
            <a:ext cx="175848" cy="439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Пряма сполучна лінія 71"/>
          <p:cNvCxnSpPr>
            <a:endCxn id="18" idx="1"/>
          </p:cNvCxnSpPr>
          <p:nvPr/>
        </p:nvCxnSpPr>
        <p:spPr>
          <a:xfrm>
            <a:off x="3238440" y="5530369"/>
            <a:ext cx="169926" cy="3955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Пряма сполучна лінія 76"/>
          <p:cNvCxnSpPr>
            <a:endCxn id="17" idx="1"/>
          </p:cNvCxnSpPr>
          <p:nvPr/>
        </p:nvCxnSpPr>
        <p:spPr>
          <a:xfrm flipV="1">
            <a:off x="3232518" y="4850430"/>
            <a:ext cx="175848" cy="292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Пряма сполучна лінія 78"/>
          <p:cNvCxnSpPr>
            <a:endCxn id="21" idx="1"/>
          </p:cNvCxnSpPr>
          <p:nvPr/>
        </p:nvCxnSpPr>
        <p:spPr>
          <a:xfrm flipV="1">
            <a:off x="5969978" y="3481763"/>
            <a:ext cx="140676" cy="468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Пряма сполучна лінія 80"/>
          <p:cNvCxnSpPr>
            <a:endCxn id="22" idx="1"/>
          </p:cNvCxnSpPr>
          <p:nvPr/>
        </p:nvCxnSpPr>
        <p:spPr>
          <a:xfrm>
            <a:off x="5969978" y="3974125"/>
            <a:ext cx="140676" cy="1238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Пряма сполучна лінія 82"/>
          <p:cNvCxnSpPr>
            <a:endCxn id="24" idx="1"/>
          </p:cNvCxnSpPr>
          <p:nvPr/>
        </p:nvCxnSpPr>
        <p:spPr>
          <a:xfrm flipV="1">
            <a:off x="5946532" y="5377238"/>
            <a:ext cx="164122" cy="87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Пряма сполучна лінія 84"/>
          <p:cNvCxnSpPr>
            <a:endCxn id="23" idx="1"/>
          </p:cNvCxnSpPr>
          <p:nvPr/>
        </p:nvCxnSpPr>
        <p:spPr>
          <a:xfrm flipV="1">
            <a:off x="5969978" y="4742720"/>
            <a:ext cx="140675" cy="446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Пряма сполучна лінія 86"/>
          <p:cNvCxnSpPr>
            <a:stCxn id="18" idx="2"/>
          </p:cNvCxnSpPr>
          <p:nvPr/>
        </p:nvCxnSpPr>
        <p:spPr>
          <a:xfrm flipH="1">
            <a:off x="2699238" y="5832230"/>
            <a:ext cx="1866842" cy="2989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Пряма сполучна лінія 88"/>
          <p:cNvCxnSpPr>
            <a:stCxn id="18" idx="2"/>
            <a:endCxn id="20" idx="0"/>
          </p:cNvCxnSpPr>
          <p:nvPr/>
        </p:nvCxnSpPr>
        <p:spPr>
          <a:xfrm>
            <a:off x="4566080" y="5832230"/>
            <a:ext cx="0" cy="2989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Пряма сполучна лінія 90"/>
          <p:cNvCxnSpPr>
            <a:endCxn id="29" idx="1"/>
          </p:cNvCxnSpPr>
          <p:nvPr/>
        </p:nvCxnSpPr>
        <p:spPr>
          <a:xfrm>
            <a:off x="9161585" y="5451231"/>
            <a:ext cx="272442" cy="5861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3" name="Пряма сполучна лінія 92"/>
          <p:cNvCxnSpPr>
            <a:endCxn id="28" idx="1"/>
          </p:cNvCxnSpPr>
          <p:nvPr/>
        </p:nvCxnSpPr>
        <p:spPr>
          <a:xfrm>
            <a:off x="9161584" y="4968376"/>
            <a:ext cx="272443" cy="212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Пряма сполучна лінія 94"/>
          <p:cNvCxnSpPr>
            <a:endCxn id="27" idx="1"/>
          </p:cNvCxnSpPr>
          <p:nvPr/>
        </p:nvCxnSpPr>
        <p:spPr>
          <a:xfrm>
            <a:off x="9161584" y="4459519"/>
            <a:ext cx="272443" cy="697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7" name="Пряма сполучна лінія 96"/>
          <p:cNvCxnSpPr>
            <a:endCxn id="26" idx="1"/>
          </p:cNvCxnSpPr>
          <p:nvPr/>
        </p:nvCxnSpPr>
        <p:spPr>
          <a:xfrm flipV="1">
            <a:off x="9161584" y="3943352"/>
            <a:ext cx="272443" cy="926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9" name="Пряма сполучна лінія 98"/>
          <p:cNvCxnSpPr>
            <a:endCxn id="25" idx="1"/>
          </p:cNvCxnSpPr>
          <p:nvPr/>
        </p:nvCxnSpPr>
        <p:spPr>
          <a:xfrm>
            <a:off x="9161584" y="3291257"/>
            <a:ext cx="272443" cy="1289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Пряма сполучна лінія 100"/>
          <p:cNvCxnSpPr>
            <a:endCxn id="10" idx="1"/>
          </p:cNvCxnSpPr>
          <p:nvPr/>
        </p:nvCxnSpPr>
        <p:spPr>
          <a:xfrm>
            <a:off x="9161584" y="2811705"/>
            <a:ext cx="27244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3" name="Пряма сполучна лінія 102"/>
          <p:cNvCxnSpPr>
            <a:endCxn id="9" idx="1"/>
          </p:cNvCxnSpPr>
          <p:nvPr/>
        </p:nvCxnSpPr>
        <p:spPr>
          <a:xfrm flipV="1">
            <a:off x="9161584" y="2203933"/>
            <a:ext cx="272443" cy="1157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936" y="310986"/>
            <a:ext cx="9699502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Антикорупційна програма </a:t>
            </a:r>
            <a:br>
              <a:rPr lang="uk-UA" sz="2400" b="1" dirty="0" smtClean="0"/>
            </a:br>
            <a:r>
              <a:rPr lang="uk-UA" sz="2400" b="1" dirty="0" smtClean="0"/>
              <a:t>(програма доброчесності) </a:t>
            </a:r>
            <a:br>
              <a:rPr lang="uk-UA" sz="2400" b="1" dirty="0" smtClean="0"/>
            </a:br>
            <a:r>
              <a:rPr lang="uk-UA" sz="2400" b="1" dirty="0" smtClean="0"/>
              <a:t>ДП Укрсервіс Мінтрансу» </a:t>
            </a:r>
            <a:endParaRPr lang="uk-UA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8410" y="1635369"/>
            <a:ext cx="7447084" cy="46159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dirty="0" smtClean="0"/>
              <a:t>Зміст:</a:t>
            </a:r>
          </a:p>
          <a:p>
            <a:pPr marL="0" lvl="0" indent="0">
              <a:buNone/>
            </a:pPr>
            <a:r>
              <a:rPr lang="uk-UA" dirty="0" smtClean="0"/>
              <a:t>Преамбула</a:t>
            </a:r>
          </a:p>
          <a:p>
            <a:pPr marL="0" lvl="0" indent="0">
              <a:buNone/>
            </a:pPr>
            <a:r>
              <a:rPr lang="uk-UA" dirty="0" smtClean="0"/>
              <a:t>І. Загальні положення</a:t>
            </a:r>
          </a:p>
          <a:p>
            <a:pPr marL="0" lvl="0" indent="0">
              <a:buNone/>
            </a:pPr>
            <a:r>
              <a:rPr lang="uk-UA" dirty="0" smtClean="0"/>
              <a:t>ІІ. Права, обов'язки, заборони</a:t>
            </a:r>
          </a:p>
          <a:p>
            <a:pPr marL="0" lvl="0" indent="0">
              <a:buNone/>
            </a:pPr>
            <a:r>
              <a:rPr lang="uk-UA" dirty="0" smtClean="0"/>
              <a:t>ІІІ. Правовий статус Уповноваженого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Управління корупційними ризиками</a:t>
            </a:r>
          </a:p>
          <a:p>
            <a:pPr marL="0" lvl="0" indent="0">
              <a:buNone/>
            </a:pPr>
            <a:r>
              <a:rPr lang="en-US" dirty="0" smtClean="0"/>
              <a:t>V</a:t>
            </a:r>
            <a:r>
              <a:rPr lang="uk-UA" dirty="0" smtClean="0"/>
              <a:t>. Просвітницькі заходи</a:t>
            </a:r>
          </a:p>
          <a:p>
            <a:pPr marL="0" lvl="0" indent="0">
              <a:buNone/>
            </a:pPr>
            <a:r>
              <a:rPr lang="en-US" dirty="0" smtClean="0"/>
              <a:t>V</a:t>
            </a:r>
            <a:r>
              <a:rPr lang="uk-UA" dirty="0" smtClean="0"/>
              <a:t>І. Заходи запобігання та перевірки</a:t>
            </a:r>
          </a:p>
          <a:p>
            <a:pPr marL="0" lvl="0" indent="0">
              <a:buNone/>
            </a:pPr>
            <a:r>
              <a:rPr lang="en-US" dirty="0"/>
              <a:t>V</a:t>
            </a:r>
            <a:r>
              <a:rPr lang="uk-UA" dirty="0" smtClean="0"/>
              <a:t>ІІ. Повідомлення, їх перевірки та відповідальність</a:t>
            </a:r>
          </a:p>
          <a:p>
            <a:pPr marL="0" lvl="0" indent="0">
              <a:buNone/>
            </a:pPr>
            <a:r>
              <a:rPr lang="en-US" dirty="0"/>
              <a:t>V</a:t>
            </a:r>
            <a:r>
              <a:rPr lang="uk-UA" dirty="0" smtClean="0"/>
              <a:t>ІІІ. Нагляд, контроль, внесення змін до Програми</a:t>
            </a:r>
          </a:p>
          <a:p>
            <a:pPr marL="0" lv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71" y="1846385"/>
            <a:ext cx="4954467" cy="30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208" y="310986"/>
            <a:ext cx="815047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Уповноважена особа з питань запобігання            та виявлення корупції</a:t>
            </a:r>
            <a:endParaRPr lang="uk-UA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654" y="1608992"/>
            <a:ext cx="11614637" cy="46159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Керується у своїй діяльності: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uk-UA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 smtClean="0"/>
              <a:t>Законом України «Про запобігання корупції»; від 14.10.2014 № 1700-</a:t>
            </a:r>
            <a:r>
              <a:rPr lang="en-US" dirty="0" smtClean="0"/>
              <a:t>V</a:t>
            </a:r>
            <a:r>
              <a:rPr lang="uk-UA" dirty="0" smtClean="0"/>
              <a:t>ІІ, зі змінами;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 smtClean="0"/>
              <a:t>Законодавством України у сфері протидії корупції;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 smtClean="0"/>
              <a:t>Антикорупційною програмою (програмою доброчесності) ДП «Укрсервіс Мінтрансу» (наказ від 03.05.2024 № 87);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 smtClean="0"/>
              <a:t>Положенням про уповноважену особу з питань запобігання та виявлення корупції (наказ від 20.08.2024        № 152);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 smtClean="0"/>
              <a:t>Планом роботи на друге півріччя 2024 (наказ від 23.07.2024 № 133).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1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2. </a:t>
            </a:r>
            <a:r>
              <a:rPr lang="uk-UA" sz="2400" b="1" dirty="0"/>
              <a:t>Оцінка корупційних ризиків – захід, необхідний для виконання вимог законодавства України та Антикорупційної програми підприємства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103312" y="2052918"/>
            <a:ext cx="10265142" cy="4195481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</a:rPr>
              <a:t>Оцінка корупційних ризиків </a:t>
            </a:r>
            <a:r>
              <a:rPr lang="uk-UA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проводиться:</a:t>
            </a:r>
            <a:endParaRPr lang="en-US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/>
              <a:t>на виконання ч.1 ст.61 Закону України «Про запобігання корупції»;</a:t>
            </a:r>
          </a:p>
          <a:p>
            <a:r>
              <a:rPr lang="uk-UA" dirty="0" smtClean="0"/>
              <a:t>на виконання розділу І</a:t>
            </a:r>
            <a:r>
              <a:rPr lang="en-US" dirty="0" smtClean="0"/>
              <a:t>V </a:t>
            </a:r>
            <a:r>
              <a:rPr lang="uk-UA" dirty="0" smtClean="0"/>
              <a:t>Антикорупційної програми підприємства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/>
              <a:t>п</a:t>
            </a:r>
            <a:r>
              <a:rPr lang="uk-UA" dirty="0" smtClean="0"/>
              <a:t>еріодично, не рідше одного разу на 2 роки;</a:t>
            </a:r>
          </a:p>
          <a:p>
            <a:r>
              <a:rPr lang="uk-UA" dirty="0"/>
              <a:t>у</a:t>
            </a:r>
            <a:r>
              <a:rPr lang="uk-UA" dirty="0" smtClean="0"/>
              <a:t> форматі </a:t>
            </a:r>
            <a:r>
              <a:rPr lang="uk-UA" dirty="0" err="1" smtClean="0"/>
              <a:t>самооцінювання</a:t>
            </a:r>
            <a:r>
              <a:rPr lang="uk-UA" dirty="0" smtClean="0"/>
              <a:t> або зовнішнього оцінювання;</a:t>
            </a:r>
          </a:p>
          <a:p>
            <a:r>
              <a:rPr lang="uk-UA" dirty="0" smtClean="0"/>
              <a:t>Комісією з оцінки корупційних ризиків, під головуванням Уповноваженої особи з питань запобігання та виявлення корупції.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6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3</a:t>
            </a:r>
            <a:r>
              <a:rPr lang="uk-UA" sz="2400" b="1" dirty="0" smtClean="0"/>
              <a:t>. Комісія з оцінки корупційних ризиків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663698" y="1912241"/>
            <a:ext cx="10265142" cy="2387197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Комісія з оцінки корупційних ризиків </a:t>
            </a:r>
            <a:r>
              <a:rPr lang="uk-UA" dirty="0" smtClean="0"/>
              <a:t>– постійно-діючий консультативно-дорадчий орган підприємства.</a:t>
            </a:r>
          </a:p>
          <a:p>
            <a:pPr marL="0" indent="0"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Статус Комісії, основні права, обов'язки та відповідальність членів Комісії визначені </a:t>
            </a: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Положенням про Комісію з оцінки корупційних ризиків           </a:t>
            </a:r>
            <a:r>
              <a:rPr lang="uk-UA" dirty="0" smtClean="0"/>
              <a:t>(наказ ДП «Укрсервіс Мінтрансу» від 02.10.2024 № 182).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66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Основні завдання </a:t>
            </a:r>
            <a:r>
              <a:rPr lang="uk-UA" sz="2400" b="1" dirty="0" smtClean="0"/>
              <a:t>Комісії з оцінки корупційних ризиків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523022" y="1358326"/>
            <a:ext cx="10265142" cy="504247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планування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роботи</a:t>
            </a:r>
            <a:r>
              <a:rPr lang="ru-RU" dirty="0">
                <a:latin typeface="+mn-lt"/>
              </a:rPr>
              <a:t> з </a:t>
            </a:r>
            <a:r>
              <a:rPr lang="ru-RU" dirty="0" err="1">
                <a:latin typeface="+mn-lt"/>
              </a:rPr>
              <a:t>оцінювання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корупційних</a:t>
            </a:r>
            <a:r>
              <a:rPr lang="ru-RU" dirty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ризиків</a:t>
            </a:r>
            <a:r>
              <a:rPr lang="ru-RU" dirty="0" smtClean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дослідження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середовища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підприємства</a:t>
            </a:r>
            <a:r>
              <a:rPr lang="ru-RU" dirty="0" smtClean="0">
                <a:latin typeface="+mn-lt"/>
              </a:rPr>
              <a:t> та </a:t>
            </a:r>
            <a:r>
              <a:rPr lang="ru-RU" dirty="0" err="1" smtClean="0">
                <a:latin typeface="+mn-lt"/>
              </a:rPr>
              <a:t>визначення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обсягу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оцінювання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корупційних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ризиків</a:t>
            </a:r>
            <a:r>
              <a:rPr lang="ru-RU" dirty="0" smtClean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обмін інформацією </a:t>
            </a:r>
            <a:r>
              <a:rPr lang="uk-UA" dirty="0"/>
              <a:t>та проведення консультацій із внутрішніми та зовнішніми заінтересованими сторонами, у тому числі шляхом їх опитування (анкетування), </a:t>
            </a:r>
            <a:r>
              <a:rPr lang="uk-UA" dirty="0" smtClean="0"/>
              <a:t>інтерв’ювання;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/>
              <a:t>здійснення </a:t>
            </a: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ідентифікації</a:t>
            </a:r>
            <a:r>
              <a:rPr lang="uk-UA" dirty="0"/>
              <a:t>, </a:t>
            </a: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аналізу</a:t>
            </a:r>
            <a:r>
              <a:rPr lang="uk-UA" dirty="0"/>
              <a:t> та </a:t>
            </a: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визначення рівнів </a:t>
            </a:r>
            <a:r>
              <a:rPr lang="uk-UA" dirty="0"/>
              <a:t>корупційних </a:t>
            </a:r>
            <a:r>
              <a:rPr lang="uk-UA" dirty="0" smtClean="0"/>
              <a:t>ризиків;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/>
              <a:t>розробка </a:t>
            </a: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заходів впливу </a:t>
            </a:r>
            <a:r>
              <a:rPr lang="uk-UA" dirty="0"/>
              <a:t>на корупційні </a:t>
            </a:r>
            <a:r>
              <a:rPr lang="uk-UA" dirty="0" smtClean="0"/>
              <a:t>ризики;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моніторинг</a:t>
            </a:r>
            <a:r>
              <a:rPr lang="uk-UA" dirty="0"/>
              <a:t> виконання Антикорупційної програми підприємства та вжиття заходів задля її порушень під час оцінки корупційних </a:t>
            </a:r>
            <a:r>
              <a:rPr lang="uk-UA" dirty="0" smtClean="0"/>
              <a:t>ризиків;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підготовка змін </a:t>
            </a:r>
            <a:r>
              <a:rPr lang="uk-UA" dirty="0"/>
              <a:t>до Антикорупційної програми та їх </a:t>
            </a:r>
            <a:r>
              <a:rPr lang="uk-UA" dirty="0" smtClean="0"/>
              <a:t>погодження.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>
              <a:latin typeface="+mn-l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78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305</TotalTime>
  <Words>947</Words>
  <Application>Microsoft Office PowerPoint</Application>
  <PresentationFormat>Широкий екран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Bahnschrift Light</vt:lpstr>
      <vt:lpstr>Century</vt:lpstr>
      <vt:lpstr>Century Gothic</vt:lpstr>
      <vt:lpstr>Wingdings</vt:lpstr>
      <vt:lpstr>Wingdings 3</vt:lpstr>
      <vt:lpstr>Іон</vt:lpstr>
      <vt:lpstr>Оцінка корупційних ризиків</vt:lpstr>
      <vt:lpstr>План:</vt:lpstr>
      <vt:lpstr>1. Господарська та антикорупційна діяльність на підприємстві </vt:lpstr>
      <vt:lpstr>Персонал. Організаційна структура</vt:lpstr>
      <vt:lpstr>Антикорупційна програма  (програма доброчесності)  ДП Укрсервіс Мінтрансу» </vt:lpstr>
      <vt:lpstr>Уповноважена особа з питань запобігання            та виявлення корупції</vt:lpstr>
      <vt:lpstr>2. Оцінка корупційних ризиків – захід, необхідний для виконання вимог законодавства України та Антикорупційної програми підприємства </vt:lpstr>
      <vt:lpstr>3. Комісія з оцінки корупційних ризиків </vt:lpstr>
      <vt:lpstr>Основні завдання Комісії з оцінки корупційних ризиків </vt:lpstr>
      <vt:lpstr>Комісія з оцінки корупційних ризиків має право: </vt:lpstr>
      <vt:lpstr>Члени Комісії з оцінки корупційних ризиків зобов’язані: </vt:lpstr>
      <vt:lpstr>Відповідальність членів Комісії з оцінки корупційних ризиків </vt:lpstr>
      <vt:lpstr>Джерела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корупційних ризиків</dc:title>
  <dc:creator>Черевко Марина Олександрівна</dc:creator>
  <cp:lastModifiedBy>Черевко Марина Олександрівна</cp:lastModifiedBy>
  <cp:revision>27</cp:revision>
  <dcterms:created xsi:type="dcterms:W3CDTF">2024-10-11T07:11:42Z</dcterms:created>
  <dcterms:modified xsi:type="dcterms:W3CDTF">2024-10-14T06:05:11Z</dcterms:modified>
</cp:coreProperties>
</file>