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sldIdLst>
    <p:sldId id="256" r:id="rId2"/>
    <p:sldId id="257" r:id="rId3"/>
    <p:sldId id="265" r:id="rId4"/>
    <p:sldId id="269" r:id="rId5"/>
    <p:sldId id="272" r:id="rId6"/>
    <p:sldId id="273" r:id="rId7"/>
    <p:sldId id="274" r:id="rId8"/>
    <p:sldId id="275" r:id="rId9"/>
    <p:sldId id="276" r:id="rId10"/>
    <p:sldId id="277" r:id="rId11"/>
    <p:sldId id="270" r:id="rId12"/>
    <p:sldId id="278" r:id="rId13"/>
    <p:sldId id="279" r:id="rId14"/>
    <p:sldId id="28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660"/>
  </p:normalViewPr>
  <p:slideViewPr>
    <p:cSldViewPr snapToGrid="0">
      <p:cViewPr varScale="1">
        <p:scale>
          <a:sx n="109" d="100"/>
          <a:sy n="109" d="100"/>
        </p:scale>
        <p:origin x="7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132637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88B7727C-6C1C-4DAC-9399-BCC66F42ED24}" type="datetimeFigureOut">
              <a:rPr lang="uk-UA" smtClean="0"/>
              <a:t>14.10.2024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18646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58434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smtClean="0"/>
              <a:t>Зразок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smtClean="0"/>
              <a:t>Редагувати стиль зразка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195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97984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349399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53910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40174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152617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64903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48357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88B7727C-6C1C-4DAC-9399-BCC66F42ED24}" type="datetimeFigureOut">
              <a:rPr lang="uk-UA" smtClean="0"/>
              <a:t>14.10.2024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83280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88B7727C-6C1C-4DAC-9399-BCC66F42ED24}" type="datetimeFigureOut">
              <a:rPr lang="uk-UA" smtClean="0"/>
              <a:t>14.10.2024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140741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7" name="Date Placeholder 2"/>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330803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344809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7" name="Date Placeholder 4"/>
          <p:cNvSpPr>
            <a:spLocks noGrp="1"/>
          </p:cNvSpPr>
          <p:nvPr>
            <p:ph type="dt" sz="half" idx="10"/>
          </p:nvPr>
        </p:nvSpPr>
        <p:spPr/>
        <p:txBody>
          <a:bodyPr/>
          <a:lstStyle/>
          <a:p>
            <a:fld id="{88B7727C-6C1C-4DAC-9399-BCC66F42ED24}" type="datetimeFigureOut">
              <a:rPr lang="uk-UA" smtClean="0"/>
              <a:t>14.10.2024</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21176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88B7727C-6C1C-4DAC-9399-BCC66F42ED24}" type="datetimeFigureOut">
              <a:rPr lang="uk-UA" smtClean="0"/>
              <a:t>14.10.2024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37D03D8-5E95-446B-BD46-4B363372CFDF}" type="slidenum">
              <a:rPr lang="uk-UA" smtClean="0"/>
              <a:t>‹№›</a:t>
            </a:fld>
            <a:endParaRPr lang="uk-UA"/>
          </a:p>
        </p:txBody>
      </p:sp>
    </p:spTree>
    <p:extLst>
      <p:ext uri="{BB962C8B-B14F-4D97-AF65-F5344CB8AC3E}">
        <p14:creationId xmlns:p14="http://schemas.microsoft.com/office/powerpoint/2010/main" val="253929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B7727C-6C1C-4DAC-9399-BCC66F42ED24}" type="datetimeFigureOut">
              <a:rPr lang="uk-UA" smtClean="0"/>
              <a:t>14.10.2024</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7D03D8-5E95-446B-BD46-4B363372CFDF}" type="slidenum">
              <a:rPr lang="uk-UA" smtClean="0"/>
              <a:t>‹№›</a:t>
            </a:fld>
            <a:endParaRPr lang="uk-UA"/>
          </a:p>
        </p:txBody>
      </p:sp>
    </p:spTree>
    <p:extLst>
      <p:ext uri="{BB962C8B-B14F-4D97-AF65-F5344CB8AC3E}">
        <p14:creationId xmlns:p14="http://schemas.microsoft.com/office/powerpoint/2010/main" val="62694472"/>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8" Type="http://schemas.openxmlformats.org/officeDocument/2006/relationships/hyperlink" Target="https://zakon.rada.gov.ua/laws/show/580-19#Text" TargetMode="External"/><Relationship Id="rId3" Type="http://schemas.openxmlformats.org/officeDocument/2006/relationships/hyperlink" Target="https://mtuservice.gov.ua/report-corruption" TargetMode="External"/><Relationship Id="rId7" Type="http://schemas.openxmlformats.org/officeDocument/2006/relationships/hyperlink" Target="https://zakon.rada.gov.ua/laws/show/80731-10#Text" TargetMode="External"/><Relationship Id="rId2" Type="http://schemas.openxmlformats.org/officeDocument/2006/relationships/hyperlink" Target="https://zakon.rada.gov.ua/laws/show/1700-18#Text" TargetMode="External"/><Relationship Id="rId1" Type="http://schemas.openxmlformats.org/officeDocument/2006/relationships/slideLayout" Target="../slideLayouts/slideLayout2.xml"/><Relationship Id="rId6" Type="http://schemas.openxmlformats.org/officeDocument/2006/relationships/hyperlink" Target="https://zakon.rada.gov.ua/laws/show/4651-17#Text" TargetMode="External"/><Relationship Id="rId11" Type="http://schemas.openxmlformats.org/officeDocument/2006/relationships/hyperlink" Target="https://zakon.rada.gov.ua/laws/show/2447-19#Text" TargetMode="External"/><Relationship Id="rId5" Type="http://schemas.openxmlformats.org/officeDocument/2006/relationships/hyperlink" Target="https://zakon.rada.gov.ua/laws/show/2341-14#Text" TargetMode="External"/><Relationship Id="rId10" Type="http://schemas.openxmlformats.org/officeDocument/2006/relationships/hyperlink" Target="https://zakon.rada.gov.ua/laws/show/1698-18#Text" TargetMode="External"/><Relationship Id="rId4" Type="http://schemas.openxmlformats.org/officeDocument/2006/relationships/hyperlink" Target="https://dn.tax.gov.ua/media-ark/news-ark/print-503690.html" TargetMode="External"/><Relationship Id="rId9" Type="http://schemas.openxmlformats.org/officeDocument/2006/relationships/hyperlink" Target="https://zakon.rada.gov.ua/laws/show/1697-18#n172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6647" y="1825870"/>
            <a:ext cx="8825658" cy="3329581"/>
          </a:xfrm>
        </p:spPr>
        <p:txBody>
          <a:bodyPr/>
          <a:lstStyle/>
          <a:p>
            <a:r>
              <a:rPr lang="uk-UA" dirty="0" smtClean="0"/>
              <a:t>Оцінка корупційних ризиків</a:t>
            </a:r>
            <a:endParaRPr lang="uk-UA" dirty="0"/>
          </a:p>
        </p:txBody>
      </p:sp>
      <p:sp>
        <p:nvSpPr>
          <p:cNvPr id="3" name="Підзаголовок 2"/>
          <p:cNvSpPr>
            <a:spLocks noGrp="1"/>
          </p:cNvSpPr>
          <p:nvPr>
            <p:ph type="subTitle" idx="1"/>
          </p:nvPr>
        </p:nvSpPr>
        <p:spPr>
          <a:xfrm>
            <a:off x="10429254" y="425187"/>
            <a:ext cx="2054237" cy="861420"/>
          </a:xfrm>
        </p:spPr>
        <p:txBody>
          <a:bodyPr>
            <a:normAutofit/>
          </a:bodyPr>
          <a:lstStyle/>
          <a:p>
            <a:r>
              <a:rPr lang="uk-UA" dirty="0" smtClean="0"/>
              <a:t>15 жовтня 2024 </a:t>
            </a:r>
          </a:p>
          <a:p>
            <a:endParaRPr lang="uk-UA" dirty="0"/>
          </a:p>
        </p:txBody>
      </p:sp>
      <p:sp>
        <p:nvSpPr>
          <p:cNvPr id="7" name="Підзаголовок 2"/>
          <p:cNvSpPr txBox="1">
            <a:spLocks/>
          </p:cNvSpPr>
          <p:nvPr/>
        </p:nvSpPr>
        <p:spPr>
          <a:xfrm>
            <a:off x="1694218" y="621551"/>
            <a:ext cx="8825658"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uk-UA" dirty="0" smtClean="0">
                <a:solidFill>
                  <a:schemeClr val="accent3">
                    <a:lumMod val="60000"/>
                    <a:lumOff val="40000"/>
                  </a:schemeClr>
                </a:solidFill>
              </a:rPr>
              <a:t>Тренінг для членів Комісії  з оцінки корупційних ризиків </a:t>
            </a:r>
          </a:p>
          <a:p>
            <a:r>
              <a:rPr lang="uk-UA" dirty="0" smtClean="0">
                <a:solidFill>
                  <a:schemeClr val="accent3">
                    <a:lumMod val="60000"/>
                    <a:lumOff val="40000"/>
                  </a:schemeClr>
                </a:solidFill>
              </a:rPr>
              <a:t>ДП «Укрсервіс Мінтрансу»</a:t>
            </a:r>
          </a:p>
          <a:p>
            <a:endParaRPr lang="uk-UA"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454" y="1286607"/>
            <a:ext cx="4178545" cy="5571393"/>
          </a:xfrm>
          <a:prstGeom prst="rect">
            <a:avLst/>
          </a:prstGeom>
        </p:spPr>
      </p:pic>
    </p:spTree>
    <p:extLst>
      <p:ext uri="{BB962C8B-B14F-4D97-AF65-F5344CB8AC3E}">
        <p14:creationId xmlns:p14="http://schemas.microsoft.com/office/powerpoint/2010/main" val="26290830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ru-RU" sz="2000" b="1" dirty="0" err="1">
                <a:solidFill>
                  <a:schemeClr val="accent3">
                    <a:lumMod val="60000"/>
                    <a:lumOff val="40000"/>
                  </a:schemeClr>
                </a:solidFill>
              </a:rPr>
              <a:t>П</a:t>
            </a:r>
            <a:r>
              <a:rPr lang="ru-RU" sz="2000" b="1" dirty="0" err="1" smtClean="0">
                <a:solidFill>
                  <a:schemeClr val="accent3">
                    <a:lumMod val="60000"/>
                    <a:lumOff val="40000"/>
                  </a:schemeClr>
                </a:solidFill>
              </a:rPr>
              <a:t>равопорушення</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пов’язані</a:t>
            </a:r>
            <a:r>
              <a:rPr lang="ru-RU" sz="2000" b="1" dirty="0" smtClean="0">
                <a:solidFill>
                  <a:schemeClr val="accent3">
                    <a:lumMod val="60000"/>
                    <a:lumOff val="40000"/>
                  </a:schemeClr>
                </a:solidFill>
              </a:rPr>
              <a:t> з </a:t>
            </a:r>
            <a:r>
              <a:rPr lang="ru-RU" sz="2000" b="1" dirty="0" err="1" smtClean="0">
                <a:solidFill>
                  <a:schemeClr val="accent3">
                    <a:lumMod val="60000"/>
                    <a:lumOff val="40000"/>
                  </a:schemeClr>
                </a:solidFill>
              </a:rPr>
              <a:t>корупцією</a:t>
            </a:r>
            <a:r>
              <a:rPr lang="ru-RU" sz="2000" b="1" dirty="0" smtClean="0">
                <a:solidFill>
                  <a:schemeClr val="accent3">
                    <a:lumMod val="60000"/>
                    <a:lumOff val="40000"/>
                  </a:schemeClr>
                </a:solidFill>
              </a:rPr>
              <a:t> за </a:t>
            </a:r>
            <a:r>
              <a:rPr lang="ru-RU" sz="2000" b="1" dirty="0" err="1" smtClean="0">
                <a:solidFill>
                  <a:schemeClr val="accent3">
                    <a:lumMod val="60000"/>
                    <a:lumOff val="40000"/>
                  </a:schemeClr>
                </a:solidFill>
              </a:rPr>
              <a:t>вчинення</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яких</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може</a:t>
            </a:r>
            <a:r>
              <a:rPr lang="ru-RU" sz="2000" b="1" dirty="0" smtClean="0">
                <a:solidFill>
                  <a:schemeClr val="accent3">
                    <a:lumMod val="60000"/>
                    <a:lumOff val="40000"/>
                  </a:schemeClr>
                </a:solidFill>
              </a:rPr>
              <a:t> бути </a:t>
            </a:r>
            <a:r>
              <a:rPr lang="ru-RU" sz="2000" b="1" dirty="0" err="1" smtClean="0">
                <a:solidFill>
                  <a:schemeClr val="accent3">
                    <a:lumMod val="60000"/>
                    <a:lumOff val="40000"/>
                  </a:schemeClr>
                </a:solidFill>
              </a:rPr>
              <a:t>притягнено</a:t>
            </a:r>
            <a:r>
              <a:rPr lang="ru-RU" sz="2000" b="1" dirty="0" smtClean="0">
                <a:solidFill>
                  <a:schemeClr val="accent3">
                    <a:lumMod val="60000"/>
                    <a:lumOff val="40000"/>
                  </a:schemeClr>
                </a:solidFill>
              </a:rPr>
              <a:t> до </a:t>
            </a:r>
            <a:r>
              <a:rPr lang="ru-RU" sz="2000" b="1" dirty="0" err="1" smtClean="0">
                <a:solidFill>
                  <a:schemeClr val="accent3">
                    <a:lumMod val="60000"/>
                    <a:lumOff val="40000"/>
                  </a:schemeClr>
                </a:solidFill>
              </a:rPr>
              <a:t>дисциплінарної</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відповідальності</a:t>
            </a:r>
            <a:r>
              <a:rPr lang="ru-RU" sz="2000" b="1" dirty="0" smtClean="0">
                <a:solidFill>
                  <a:schemeClr val="accent3">
                    <a:lumMod val="60000"/>
                    <a:lumOff val="40000"/>
                  </a:schemeClr>
                </a:solidFill>
              </a:rPr>
              <a:t>:</a:t>
            </a:r>
            <a:r>
              <a:rPr lang="uk-UA" sz="1600" dirty="0" smtClean="0"/>
              <a:t/>
            </a:r>
            <a:br>
              <a:rPr lang="uk-UA" sz="1600" dirty="0" smtClean="0"/>
            </a:br>
            <a:endParaRPr lang="uk-UA" sz="1600" b="1" dirty="0"/>
          </a:p>
        </p:txBody>
      </p:sp>
      <p:sp>
        <p:nvSpPr>
          <p:cNvPr id="4" name="Місце для вмісту 3"/>
          <p:cNvSpPr>
            <a:spLocks noGrp="1"/>
          </p:cNvSpPr>
          <p:nvPr>
            <p:ph idx="1"/>
          </p:nvPr>
        </p:nvSpPr>
        <p:spPr>
          <a:xfrm>
            <a:off x="571501" y="1248507"/>
            <a:ext cx="9750668" cy="4659923"/>
          </a:xfrm>
        </p:spPr>
        <p:txBody>
          <a:bodyPr>
            <a:normAutofit/>
          </a:bodyPr>
          <a:lstStyle/>
          <a:p>
            <a:pPr algn="just"/>
            <a:r>
              <a:rPr lang="uk-UA" i="1" dirty="0">
                <a:solidFill>
                  <a:schemeClr val="accent3">
                    <a:lumMod val="60000"/>
                    <a:lumOff val="40000"/>
                  </a:schemeClr>
                </a:solidFill>
              </a:rPr>
              <a:t>Неприйняття антикорупційної програми</a:t>
            </a:r>
            <a:r>
              <a:rPr lang="uk-UA" dirty="0"/>
              <a:t>, неподання на погодження антикорупційної програми Національному агентству </a:t>
            </a:r>
            <a:r>
              <a:rPr lang="uk-UA" dirty="0" smtClean="0"/>
              <a:t>(ст.19 Закону України «Про запобігання корупції» (далі - Закону));</a:t>
            </a:r>
          </a:p>
          <a:p>
            <a:pPr algn="just"/>
            <a:r>
              <a:rPr lang="uk-UA" i="1" dirty="0">
                <a:solidFill>
                  <a:schemeClr val="accent3">
                    <a:lumMod val="60000"/>
                    <a:lumOff val="40000"/>
                  </a:schemeClr>
                </a:solidFill>
              </a:rPr>
              <a:t>Обмеження</a:t>
            </a:r>
            <a:r>
              <a:rPr lang="uk-UA" dirty="0"/>
              <a:t> щодо використання службових повноважень чи свого становища </a:t>
            </a:r>
            <a:r>
              <a:rPr lang="uk-UA" dirty="0" smtClean="0"/>
              <a:t>(ст.22 Закону);</a:t>
            </a:r>
          </a:p>
          <a:p>
            <a:pPr algn="just"/>
            <a:r>
              <a:rPr lang="uk-UA" i="1" dirty="0">
                <a:solidFill>
                  <a:schemeClr val="accent3">
                    <a:lumMod val="60000"/>
                    <a:lumOff val="40000"/>
                  </a:schemeClr>
                </a:solidFill>
              </a:rPr>
              <a:t>Обмеження</a:t>
            </a:r>
            <a:r>
              <a:rPr lang="uk-UA" dirty="0"/>
              <a:t> щодо одержання подарунка </a:t>
            </a:r>
            <a:r>
              <a:rPr lang="uk-UA" dirty="0" smtClean="0"/>
              <a:t>(ст.23 Закону);</a:t>
            </a:r>
          </a:p>
          <a:p>
            <a:pPr algn="just"/>
            <a:r>
              <a:rPr lang="uk-UA" i="1" dirty="0">
                <a:solidFill>
                  <a:schemeClr val="accent3">
                    <a:lumMod val="60000"/>
                    <a:lumOff val="40000"/>
                  </a:schemeClr>
                </a:solidFill>
              </a:rPr>
              <a:t>Обмеження</a:t>
            </a:r>
            <a:r>
              <a:rPr lang="uk-UA" dirty="0"/>
              <a:t> щодо сумісництва та суміщення з іншими видами діяльності </a:t>
            </a:r>
            <a:r>
              <a:rPr lang="uk-UA" dirty="0" smtClean="0"/>
              <a:t>(ст.25 Закону);</a:t>
            </a:r>
          </a:p>
          <a:p>
            <a:pPr algn="just"/>
            <a:r>
              <a:rPr lang="uk-UA" i="1" dirty="0">
                <a:solidFill>
                  <a:schemeClr val="accent3">
                    <a:lumMod val="60000"/>
                    <a:lumOff val="40000"/>
                  </a:schemeClr>
                </a:solidFill>
              </a:rPr>
              <a:t>Обмеження</a:t>
            </a:r>
            <a:r>
              <a:rPr lang="uk-UA" dirty="0"/>
              <a:t> після припинення діяльності, пов’язаної з виконанням функцій держави, місцевого самоврядування </a:t>
            </a:r>
            <a:r>
              <a:rPr lang="uk-UA" dirty="0" smtClean="0"/>
              <a:t> (ст.26 Закону);</a:t>
            </a:r>
          </a:p>
          <a:p>
            <a:pPr algn="just"/>
            <a:r>
              <a:rPr lang="uk-UA" i="1" dirty="0">
                <a:solidFill>
                  <a:schemeClr val="accent3">
                    <a:lumMod val="60000"/>
                    <a:lumOff val="40000"/>
                  </a:schemeClr>
                </a:solidFill>
              </a:rPr>
              <a:t>Обмеження</a:t>
            </a:r>
            <a:r>
              <a:rPr lang="uk-UA" dirty="0"/>
              <a:t> спільної роботи близьких </a:t>
            </a:r>
            <a:r>
              <a:rPr lang="uk-UA" dirty="0" smtClean="0"/>
              <a:t>осіб (ст.27 Закону) та </a:t>
            </a:r>
            <a:r>
              <a:rPr lang="uk-UA" b="1" u="sng" dirty="0" smtClean="0">
                <a:solidFill>
                  <a:schemeClr val="accent3">
                    <a:lumMod val="60000"/>
                    <a:lumOff val="40000"/>
                  </a:schemeClr>
                </a:solidFill>
              </a:rPr>
              <a:t>інші.</a:t>
            </a:r>
          </a:p>
          <a:p>
            <a:pPr marL="0" indent="0" algn="just">
              <a:buNone/>
            </a:pPr>
            <a:endParaRPr lang="uk-UA" dirty="0" smtClean="0"/>
          </a:p>
          <a:p>
            <a:pPr marL="0" indent="0" algn="just">
              <a:buNone/>
            </a:pPr>
            <a:endParaRPr lang="uk-UA" dirty="0" smtClean="0"/>
          </a:p>
          <a:p>
            <a:pPr algn="just"/>
            <a:endParaRPr lang="uk-UA" dirty="0"/>
          </a:p>
          <a:p>
            <a:pPr algn="just"/>
            <a:endParaRPr lang="uk-UA" i="1" u="sng" dirty="0">
              <a:solidFill>
                <a:schemeClr val="accent3">
                  <a:lumMod val="60000"/>
                  <a:lumOff val="40000"/>
                </a:schemeClr>
              </a:solidFill>
            </a:endParaRPr>
          </a:p>
        </p:txBody>
      </p:sp>
    </p:spTree>
    <p:extLst>
      <p:ext uri="{BB962C8B-B14F-4D97-AF65-F5344CB8AC3E}">
        <p14:creationId xmlns:p14="http://schemas.microsoft.com/office/powerpoint/2010/main" val="3060126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smtClean="0">
                <a:solidFill>
                  <a:schemeClr val="accent3">
                    <a:lumMod val="60000"/>
                    <a:lumOff val="40000"/>
                  </a:schemeClr>
                </a:solidFill>
              </a:rPr>
              <a:t>3. Система запобігання, виявлення та протидії корупції в Україні</a:t>
            </a:r>
            <a:endParaRPr lang="uk-UA" sz="1600" b="1" dirty="0"/>
          </a:p>
        </p:txBody>
      </p:sp>
      <p:sp>
        <p:nvSpPr>
          <p:cNvPr id="4" name="Місце для вмісту 3"/>
          <p:cNvSpPr>
            <a:spLocks noGrp="1"/>
          </p:cNvSpPr>
          <p:nvPr>
            <p:ph idx="1"/>
          </p:nvPr>
        </p:nvSpPr>
        <p:spPr>
          <a:xfrm>
            <a:off x="874714" y="1384703"/>
            <a:ext cx="10265142" cy="3899474"/>
          </a:xfrm>
        </p:spPr>
        <p:txBody>
          <a:bodyPr>
            <a:normAutofit/>
          </a:bodyPr>
          <a:lstStyle/>
          <a:p>
            <a:pPr algn="just"/>
            <a:r>
              <a:rPr lang="uk-UA" b="1" i="1" u="sng" dirty="0"/>
              <a:t>Суб’єкти запобігання та виявлення корупції </a:t>
            </a:r>
            <a:r>
              <a:rPr lang="uk-UA" dirty="0"/>
              <a:t>є:</a:t>
            </a:r>
          </a:p>
          <a:p>
            <a:pPr lvl="0" algn="just"/>
            <a:r>
              <a:rPr lang="uk-UA" b="1" dirty="0"/>
              <a:t>Уповноважені підрозділи (уповноважені особи),</a:t>
            </a:r>
            <a:r>
              <a:rPr lang="uk-UA" dirty="0"/>
              <a:t> утворені/призначені на виконання ст.13-1 Закону, зокрема в Офісі Президента України, в </a:t>
            </a:r>
            <a:r>
              <a:rPr lang="uk-UA" dirty="0" err="1"/>
              <a:t>Апараті</a:t>
            </a:r>
            <a:r>
              <a:rPr lang="uk-UA" dirty="0"/>
              <a:t> Верховної Ради України, в Секретаріаті Кабінету Міністрів України, в апаратах та територіальних органах міністерств (в Міністерстві розвитку громад та територій України утворений </a:t>
            </a:r>
            <a:r>
              <a:rPr lang="uk-UA" i="1" dirty="0">
                <a:solidFill>
                  <a:schemeClr val="accent3">
                    <a:lumMod val="60000"/>
                    <a:lumOff val="40000"/>
                  </a:schemeClr>
                </a:solidFill>
              </a:rPr>
              <a:t>Сектор запобігання корупції</a:t>
            </a:r>
            <a:r>
              <a:rPr lang="uk-UA" dirty="0"/>
              <a:t>));</a:t>
            </a:r>
          </a:p>
          <a:p>
            <a:pPr lvl="0" algn="just"/>
            <a:r>
              <a:rPr lang="uk-UA" b="1" dirty="0"/>
              <a:t>Уповноважені підрозділи (уповноважені особи),</a:t>
            </a:r>
            <a:r>
              <a:rPr lang="uk-UA" dirty="0"/>
              <a:t> утворені/призначені на виконання ст.64 Закону, в юридичних особах, які відповідно до Закону затверджують антикорупційні програми (до прикладу, </a:t>
            </a:r>
            <a:r>
              <a:rPr lang="uk-UA" i="1" dirty="0">
                <a:solidFill>
                  <a:schemeClr val="accent3">
                    <a:lumMod val="60000"/>
                    <a:lumOff val="40000"/>
                  </a:schemeClr>
                </a:solidFill>
              </a:rPr>
              <a:t>Уповноважена особа з питань запобігання та виявлення корупції ДП «Укрсервіс Мінтрансу»</a:t>
            </a:r>
            <a:r>
              <a:rPr lang="uk-UA" dirty="0"/>
              <a:t>).</a:t>
            </a:r>
          </a:p>
          <a:p>
            <a:endParaRPr lang="uk-UA" dirty="0"/>
          </a:p>
        </p:txBody>
      </p:sp>
    </p:spTree>
    <p:extLst>
      <p:ext uri="{BB962C8B-B14F-4D97-AF65-F5344CB8AC3E}">
        <p14:creationId xmlns:p14="http://schemas.microsoft.com/office/powerpoint/2010/main" val="1225325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6"/>
            <a:ext cx="9566030" cy="744091"/>
          </a:xfrm>
        </p:spPr>
        <p:txBody>
          <a:bodyPr>
            <a:noAutofit/>
          </a:bodyPr>
          <a:lstStyle/>
          <a:p>
            <a:pPr algn="ctr"/>
            <a:r>
              <a:rPr lang="ru-RU" sz="2000" b="1" dirty="0" err="1">
                <a:solidFill>
                  <a:schemeClr val="accent3">
                    <a:lumMod val="60000"/>
                    <a:lumOff val="40000"/>
                  </a:schemeClr>
                </a:solidFill>
              </a:rPr>
              <a:t>Спеціально</a:t>
            </a:r>
            <a:r>
              <a:rPr lang="ru-RU" sz="2000" b="1" dirty="0">
                <a:solidFill>
                  <a:schemeClr val="accent3">
                    <a:lumMod val="60000"/>
                    <a:lumOff val="40000"/>
                  </a:schemeClr>
                </a:solidFill>
              </a:rPr>
              <a:t> </a:t>
            </a:r>
            <a:r>
              <a:rPr lang="ru-RU" sz="2000" b="1" dirty="0" err="1">
                <a:solidFill>
                  <a:schemeClr val="accent3">
                    <a:lumMod val="60000"/>
                    <a:lumOff val="40000"/>
                  </a:schemeClr>
                </a:solidFill>
              </a:rPr>
              <a:t>уповноваженими</a:t>
            </a:r>
            <a:r>
              <a:rPr lang="ru-RU" sz="2000" b="1" dirty="0">
                <a:solidFill>
                  <a:schemeClr val="accent3">
                    <a:lumMod val="60000"/>
                    <a:lumOff val="40000"/>
                  </a:schemeClr>
                </a:solidFill>
              </a:rPr>
              <a:t> </a:t>
            </a:r>
            <a:r>
              <a:rPr lang="ru-RU" sz="2000" b="1" dirty="0" err="1">
                <a:solidFill>
                  <a:schemeClr val="accent3">
                    <a:lumMod val="60000"/>
                    <a:lumOff val="40000"/>
                  </a:schemeClr>
                </a:solidFill>
              </a:rPr>
              <a:t>суб’єктами</a:t>
            </a:r>
            <a:r>
              <a:rPr lang="ru-RU" sz="2000" b="1" dirty="0">
                <a:solidFill>
                  <a:schemeClr val="accent3">
                    <a:lumMod val="60000"/>
                    <a:lumOff val="40000"/>
                  </a:schemeClr>
                </a:solidFill>
              </a:rPr>
              <a:t> </a:t>
            </a:r>
            <a:r>
              <a:rPr lang="ru-RU" sz="2000" b="1" dirty="0" err="1">
                <a:solidFill>
                  <a:schemeClr val="accent3">
                    <a:lumMod val="60000"/>
                    <a:lumOff val="40000"/>
                  </a:schemeClr>
                </a:solidFill>
              </a:rPr>
              <a:t>протидії</a:t>
            </a:r>
            <a:r>
              <a:rPr lang="ru-RU" sz="2000" b="1" dirty="0">
                <a:solidFill>
                  <a:schemeClr val="accent3">
                    <a:lumMod val="60000"/>
                    <a:lumOff val="40000"/>
                  </a:schemeClr>
                </a:solidFill>
              </a:rPr>
              <a:t> </a:t>
            </a:r>
            <a:r>
              <a:rPr lang="ru-RU" sz="2000" b="1" dirty="0" err="1">
                <a:solidFill>
                  <a:schemeClr val="accent3">
                    <a:lumMod val="60000"/>
                    <a:lumOff val="40000"/>
                  </a:schemeClr>
                </a:solidFill>
              </a:rPr>
              <a:t>корупції</a:t>
            </a:r>
            <a:r>
              <a:rPr lang="ru-RU" sz="2000" b="1" dirty="0">
                <a:solidFill>
                  <a:schemeClr val="accent3">
                    <a:lumMod val="60000"/>
                    <a:lumOff val="40000"/>
                  </a:schemeClr>
                </a:solidFill>
              </a:rPr>
              <a:t> </a:t>
            </a:r>
            <a:r>
              <a:rPr lang="ru-RU" sz="2000" b="1" dirty="0"/>
              <a:t>є:</a:t>
            </a:r>
            <a:r>
              <a:rPr lang="ru-RU" sz="1600" b="1" dirty="0"/>
              <a:t> </a:t>
            </a:r>
            <a:br>
              <a:rPr lang="ru-RU" sz="1600" b="1" dirty="0"/>
            </a:br>
            <a:endParaRPr lang="uk-UA" sz="1600" b="1" dirty="0"/>
          </a:p>
        </p:txBody>
      </p:sp>
      <p:sp>
        <p:nvSpPr>
          <p:cNvPr id="4" name="Місце для вмісту 3"/>
          <p:cNvSpPr>
            <a:spLocks noGrp="1"/>
          </p:cNvSpPr>
          <p:nvPr>
            <p:ph idx="1"/>
          </p:nvPr>
        </p:nvSpPr>
        <p:spPr>
          <a:xfrm>
            <a:off x="874714" y="1384703"/>
            <a:ext cx="10265142" cy="3899474"/>
          </a:xfrm>
        </p:spPr>
        <p:txBody>
          <a:bodyPr>
            <a:normAutofit/>
          </a:bodyPr>
          <a:lstStyle/>
          <a:p>
            <a:pPr lvl="0"/>
            <a:r>
              <a:rPr lang="uk-UA" dirty="0" smtClean="0"/>
              <a:t>Національне </a:t>
            </a:r>
            <a:r>
              <a:rPr lang="uk-UA" dirty="0"/>
              <a:t>агентство з питань запобігання корупції.</a:t>
            </a:r>
          </a:p>
          <a:p>
            <a:pPr lvl="0"/>
            <a:r>
              <a:rPr lang="uk-UA" dirty="0"/>
              <a:t>Національна поліція;</a:t>
            </a:r>
          </a:p>
          <a:p>
            <a:pPr lvl="0"/>
            <a:r>
              <a:rPr lang="uk-UA" dirty="0"/>
              <a:t>Органи прокуратури;</a:t>
            </a:r>
          </a:p>
          <a:p>
            <a:pPr lvl="0"/>
            <a:r>
              <a:rPr lang="uk-UA" dirty="0"/>
              <a:t>Національне антикорупційне бюро України.</a:t>
            </a:r>
          </a:p>
          <a:p>
            <a:endParaRPr lang="uk-UA" dirty="0"/>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8152742" y="1857452"/>
            <a:ext cx="2987114" cy="1210945"/>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690626" y="3411414"/>
            <a:ext cx="1609725" cy="1210945"/>
          </a:xfrm>
          <a:prstGeom prst="rect">
            <a:avLst/>
          </a:prstGeom>
          <a:noFill/>
          <a:ln>
            <a:noFill/>
          </a:ln>
        </p:spPr>
      </p:pic>
      <p:pic>
        <p:nvPicPr>
          <p:cNvPr id="7" name="Рисунок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728" y="3413569"/>
            <a:ext cx="2867879" cy="1208790"/>
          </a:xfrm>
          <a:prstGeom prst="rect">
            <a:avLst/>
          </a:prstGeom>
          <a:noFill/>
          <a:ln>
            <a:noFill/>
          </a:ln>
        </p:spPr>
      </p:pic>
      <p:pic>
        <p:nvPicPr>
          <p:cNvPr id="8" name="Рисунок 7"/>
          <p:cNvPicPr/>
          <p:nvPr/>
        </p:nvPicPr>
        <p:blipFill>
          <a:blip r:embed="rId5">
            <a:extLst>
              <a:ext uri="{28A0092B-C50C-407E-A947-70E740481C1C}">
                <a14:useLocalDpi xmlns:a14="http://schemas.microsoft.com/office/drawing/2010/main" val="0"/>
              </a:ext>
            </a:extLst>
          </a:blip>
          <a:srcRect/>
          <a:stretch>
            <a:fillRect/>
          </a:stretch>
        </p:blipFill>
        <p:spPr bwMode="auto">
          <a:xfrm>
            <a:off x="8053752" y="3411415"/>
            <a:ext cx="3086103" cy="1210944"/>
          </a:xfrm>
          <a:prstGeom prst="rect">
            <a:avLst/>
          </a:prstGeom>
          <a:noFill/>
          <a:ln>
            <a:noFill/>
          </a:ln>
        </p:spPr>
      </p:pic>
      <p:pic>
        <p:nvPicPr>
          <p:cNvPr id="9" name="Рисунок 8"/>
          <p:cNvPicPr/>
          <p:nvPr/>
        </p:nvPicPr>
        <p:blipFill>
          <a:blip r:embed="rId6">
            <a:extLst>
              <a:ext uri="{28A0092B-C50C-407E-A947-70E740481C1C}">
                <a14:useLocalDpi xmlns:a14="http://schemas.microsoft.com/office/drawing/2010/main" val="0"/>
              </a:ext>
            </a:extLst>
          </a:blip>
          <a:srcRect/>
          <a:stretch>
            <a:fillRect/>
          </a:stretch>
        </p:blipFill>
        <p:spPr bwMode="auto">
          <a:xfrm>
            <a:off x="4416727" y="4938346"/>
            <a:ext cx="2867879" cy="1444869"/>
          </a:xfrm>
          <a:prstGeom prst="rect">
            <a:avLst/>
          </a:prstGeom>
          <a:noFill/>
          <a:ln>
            <a:noFill/>
          </a:ln>
        </p:spPr>
      </p:pic>
    </p:spTree>
    <p:extLst>
      <p:ext uri="{BB962C8B-B14F-4D97-AF65-F5344CB8AC3E}">
        <p14:creationId xmlns:p14="http://schemas.microsoft.com/office/powerpoint/2010/main" val="37893050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603" y="636301"/>
            <a:ext cx="9566030" cy="357230"/>
          </a:xfrm>
        </p:spPr>
        <p:txBody>
          <a:bodyPr>
            <a:noAutofit/>
          </a:bodyPr>
          <a:lstStyle/>
          <a:p>
            <a:pPr algn="ctr"/>
            <a:r>
              <a:rPr lang="uk-UA" sz="2400" b="1" dirty="0" smtClean="0">
                <a:solidFill>
                  <a:schemeClr val="accent3">
                    <a:lumMod val="60000"/>
                    <a:lumOff val="40000"/>
                  </a:schemeClr>
                </a:solidFill>
              </a:rPr>
              <a:t>Громадянські ініціативи та журналістика</a:t>
            </a:r>
            <a:endParaRPr lang="uk-UA" sz="1600" b="1" dirty="0"/>
          </a:p>
        </p:txBody>
      </p:sp>
      <p:sp>
        <p:nvSpPr>
          <p:cNvPr id="4" name="Місце для вмісту 3"/>
          <p:cNvSpPr>
            <a:spLocks noGrp="1"/>
          </p:cNvSpPr>
          <p:nvPr>
            <p:ph idx="1"/>
          </p:nvPr>
        </p:nvSpPr>
        <p:spPr>
          <a:xfrm>
            <a:off x="3246499" y="1674849"/>
            <a:ext cx="4831494" cy="470474"/>
          </a:xfrm>
        </p:spPr>
        <p:txBody>
          <a:bodyPr>
            <a:normAutofit/>
          </a:bodyPr>
          <a:lstStyle/>
          <a:p>
            <a:pPr lvl="0"/>
            <a:r>
              <a:rPr lang="uk-UA" b="1" i="1" dirty="0" smtClean="0"/>
              <a:t>Громадські організації та медіа</a:t>
            </a:r>
          </a:p>
          <a:p>
            <a:pPr marL="0" lvl="0" indent="0">
              <a:buNone/>
            </a:pPr>
            <a:endParaRPr lang="uk-UA" dirty="0"/>
          </a:p>
          <a:p>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392" y="2644977"/>
            <a:ext cx="3954247" cy="235592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03" y="2644977"/>
            <a:ext cx="2439804" cy="2386063"/>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404" y="2660048"/>
            <a:ext cx="4122860" cy="2355920"/>
          </a:xfrm>
          <a:prstGeom prst="rect">
            <a:avLst/>
          </a:prstGeom>
        </p:spPr>
      </p:pic>
    </p:spTree>
    <p:extLst>
      <p:ext uri="{BB962C8B-B14F-4D97-AF65-F5344CB8AC3E}">
        <p14:creationId xmlns:p14="http://schemas.microsoft.com/office/powerpoint/2010/main" val="2234702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smtClean="0">
                <a:solidFill>
                  <a:schemeClr val="accent3">
                    <a:lumMod val="60000"/>
                    <a:lumOff val="40000"/>
                  </a:schemeClr>
                </a:solidFill>
              </a:rPr>
              <a:t>Джерела</a:t>
            </a:r>
            <a:endParaRPr lang="uk-UA" sz="1600" b="1" dirty="0"/>
          </a:p>
        </p:txBody>
      </p:sp>
      <p:sp>
        <p:nvSpPr>
          <p:cNvPr id="4" name="Місце для вмісту 3"/>
          <p:cNvSpPr>
            <a:spLocks noGrp="1"/>
          </p:cNvSpPr>
          <p:nvPr>
            <p:ph idx="1"/>
          </p:nvPr>
        </p:nvSpPr>
        <p:spPr>
          <a:xfrm>
            <a:off x="874714" y="1186962"/>
            <a:ext cx="10265142" cy="5029199"/>
          </a:xfrm>
        </p:spPr>
        <p:txBody>
          <a:bodyPr>
            <a:normAutofit fontScale="70000" lnSpcReduction="20000"/>
          </a:bodyPr>
          <a:lstStyle/>
          <a:p>
            <a:pPr lvl="0"/>
            <a:r>
              <a:rPr lang="uk-UA" b="1" i="1" dirty="0"/>
              <a:t>Закон України «Про запобігання корупції»</a:t>
            </a:r>
            <a:r>
              <a:rPr lang="uk-UA" dirty="0"/>
              <a:t> від 14.10.2014 № 1700-VII         (зі змінами) (режим доступу: </a:t>
            </a:r>
            <a:r>
              <a:rPr lang="uk-UA" u="sng" dirty="0">
                <a:hlinkClick r:id="rId2"/>
              </a:rPr>
              <a:t>https://zakon.rada.gov.ua/laws/show/1700-18#Text</a:t>
            </a:r>
            <a:r>
              <a:rPr lang="uk-UA" dirty="0"/>
              <a:t>)</a:t>
            </a:r>
          </a:p>
          <a:p>
            <a:pPr lvl="0"/>
            <a:r>
              <a:rPr lang="uk-UA" b="1" i="1" dirty="0"/>
              <a:t>Антикорупційна програма (програма доброчесності) ДП «Укрсервіс Мінтрансу»,</a:t>
            </a:r>
            <a:r>
              <a:rPr lang="uk-UA" dirty="0"/>
              <a:t> затверджена наказом від 03.05.2024 № 87 (режим доступу: </a:t>
            </a:r>
            <a:r>
              <a:rPr lang="uk-UA" u="sng" dirty="0">
                <a:hlinkClick r:id="rId3"/>
              </a:rPr>
              <a:t>https://mtuservice.gov.ua/report-corruption</a:t>
            </a:r>
            <a:r>
              <a:rPr lang="uk-UA" dirty="0"/>
              <a:t>)</a:t>
            </a:r>
          </a:p>
          <a:p>
            <a:pPr lvl="0"/>
            <a:r>
              <a:rPr lang="uk-UA" dirty="0"/>
              <a:t>Перелік корупційних та пов’язаних з корупцією правопорушень та відповідальність за їх вчинення: ДПС України (офіційний портал) (режим доступу: </a:t>
            </a:r>
            <a:r>
              <a:rPr lang="uk-UA" u="sng" dirty="0">
                <a:hlinkClick r:id="rId4"/>
              </a:rPr>
              <a:t>https://dn.tax.gov.ua/media-ark/news-ark/print-503690.html</a:t>
            </a:r>
            <a:r>
              <a:rPr lang="uk-UA" dirty="0"/>
              <a:t>)</a:t>
            </a:r>
          </a:p>
          <a:p>
            <a:pPr lvl="0"/>
            <a:r>
              <a:rPr lang="uk-UA" dirty="0"/>
              <a:t>Кримінальний кодекс України (режим доступу: </a:t>
            </a:r>
            <a:r>
              <a:rPr lang="uk-UA" u="sng" dirty="0">
                <a:hlinkClick r:id="rId5"/>
              </a:rPr>
              <a:t>https://zakon.rada.gov.ua/laws/show/2341-14#Text</a:t>
            </a:r>
            <a:r>
              <a:rPr lang="uk-UA" dirty="0"/>
              <a:t> )</a:t>
            </a:r>
          </a:p>
          <a:p>
            <a:pPr lvl="0"/>
            <a:r>
              <a:rPr lang="uk-UA" dirty="0"/>
              <a:t>Кримінальний процесуальний кодекс України (режим доступу: </a:t>
            </a:r>
            <a:r>
              <a:rPr lang="uk-UA" u="sng" dirty="0">
                <a:hlinkClick r:id="rId6"/>
              </a:rPr>
              <a:t>https://zakon.rada.gov.ua/laws/show/4651-17#Text</a:t>
            </a:r>
            <a:r>
              <a:rPr lang="uk-UA" dirty="0"/>
              <a:t> )</a:t>
            </a:r>
          </a:p>
          <a:p>
            <a:pPr lvl="0"/>
            <a:r>
              <a:rPr lang="uk-UA" dirty="0"/>
              <a:t>Кодекс України про адміністративні правопорушення (режим доступу: </a:t>
            </a:r>
            <a:r>
              <a:rPr lang="uk-UA" u="sng" dirty="0">
                <a:hlinkClick r:id="rId7"/>
              </a:rPr>
              <a:t>https://zakon.rada.gov.ua/laws/show/80731-10#Text</a:t>
            </a:r>
            <a:r>
              <a:rPr lang="uk-UA" dirty="0"/>
              <a:t> )</a:t>
            </a:r>
          </a:p>
          <a:p>
            <a:pPr lvl="0"/>
            <a:r>
              <a:rPr lang="uk-UA" b="1" i="1" dirty="0"/>
              <a:t>Закон України «Про Національну поліцію»</a:t>
            </a:r>
            <a:r>
              <a:rPr lang="uk-UA" dirty="0"/>
              <a:t> від 02.07.2015 № 580-VIII, зі змінами (режим доступу: </a:t>
            </a:r>
            <a:r>
              <a:rPr lang="uk-UA" u="sng" dirty="0">
                <a:hlinkClick r:id="rId8"/>
              </a:rPr>
              <a:t>https://zakon.rada.gov.ua/laws/show/580-19#Text</a:t>
            </a:r>
            <a:r>
              <a:rPr lang="uk-UA" dirty="0"/>
              <a:t> )</a:t>
            </a:r>
          </a:p>
          <a:p>
            <a:pPr lvl="0"/>
            <a:r>
              <a:rPr lang="uk-UA" b="1" i="1" dirty="0"/>
              <a:t>Закон України «Про прокуратуру»</a:t>
            </a:r>
            <a:r>
              <a:rPr lang="uk-UA" dirty="0"/>
              <a:t> від 14.10.2014 № 1697-VII, зі змінами (режим доступу: </a:t>
            </a:r>
            <a:r>
              <a:rPr lang="uk-UA" u="sng" dirty="0">
                <a:hlinkClick r:id="rId9"/>
              </a:rPr>
              <a:t>https://zakon.rada.gov.ua/laws/show/1697-18#n1728</a:t>
            </a:r>
            <a:r>
              <a:rPr lang="uk-UA" dirty="0"/>
              <a:t> )</a:t>
            </a:r>
          </a:p>
          <a:p>
            <a:pPr lvl="0"/>
            <a:r>
              <a:rPr lang="uk-UA" b="1" i="1" dirty="0"/>
              <a:t>Закон України «Про Національне антикорупційне бюро України»</a:t>
            </a:r>
            <a:r>
              <a:rPr lang="uk-UA" dirty="0"/>
              <a:t> від 14.10.2014 № 1698-VII, зі змінами (режим доступу: </a:t>
            </a:r>
            <a:r>
              <a:rPr lang="uk-UA" u="sng" dirty="0">
                <a:hlinkClick r:id="rId10"/>
              </a:rPr>
              <a:t>https://zakon.rada.gov.ua/laws/show/1698-18#Text</a:t>
            </a:r>
            <a:r>
              <a:rPr lang="uk-UA" dirty="0"/>
              <a:t> )</a:t>
            </a:r>
          </a:p>
          <a:p>
            <a:pPr lvl="0"/>
            <a:r>
              <a:rPr lang="uk-UA" b="1" i="1" dirty="0"/>
              <a:t>Закон України «Про Вищий антикорупційний суд</a:t>
            </a:r>
            <a:r>
              <a:rPr lang="uk-UA" dirty="0"/>
              <a:t>» від 07.06.2018 № 2447-VIII, зі змінами (режим доступу: </a:t>
            </a:r>
            <a:r>
              <a:rPr lang="uk-UA" u="sng" dirty="0">
                <a:hlinkClick r:id="rId11"/>
              </a:rPr>
              <a:t>https://zakon.rada.gov.ua/laws/show/2447-19#Text</a:t>
            </a:r>
            <a:r>
              <a:rPr lang="uk-UA" dirty="0"/>
              <a:t> )</a:t>
            </a:r>
          </a:p>
          <a:p>
            <a:pPr lvl="0"/>
            <a:endParaRPr lang="uk-UA" dirty="0"/>
          </a:p>
          <a:p>
            <a:endParaRPr lang="uk-UA" dirty="0"/>
          </a:p>
        </p:txBody>
      </p:sp>
    </p:spTree>
    <p:extLst>
      <p:ext uri="{BB962C8B-B14F-4D97-AF65-F5344CB8AC3E}">
        <p14:creationId xmlns:p14="http://schemas.microsoft.com/office/powerpoint/2010/main" val="1641848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3339" y="2201331"/>
            <a:ext cx="9566030" cy="357230"/>
          </a:xfrm>
        </p:spPr>
        <p:txBody>
          <a:bodyPr>
            <a:noAutofit/>
          </a:bodyPr>
          <a:lstStyle/>
          <a:p>
            <a:pPr algn="ctr"/>
            <a:r>
              <a:rPr lang="uk-UA" sz="2400" b="1" dirty="0" smtClean="0">
                <a:solidFill>
                  <a:schemeClr val="accent3">
                    <a:lumMod val="60000"/>
                    <a:lumOff val="40000"/>
                  </a:schemeClr>
                </a:solidFill>
              </a:rPr>
              <a:t>Дякую за увагу!</a:t>
            </a:r>
            <a:endParaRPr lang="uk-UA" sz="1600" b="1" dirty="0"/>
          </a:p>
        </p:txBody>
      </p:sp>
      <p:sp>
        <p:nvSpPr>
          <p:cNvPr id="4" name="Місце для вмісту 3"/>
          <p:cNvSpPr>
            <a:spLocks noGrp="1"/>
          </p:cNvSpPr>
          <p:nvPr>
            <p:ph idx="1"/>
          </p:nvPr>
        </p:nvSpPr>
        <p:spPr>
          <a:xfrm>
            <a:off x="863783" y="3195919"/>
            <a:ext cx="10265142" cy="1648643"/>
          </a:xfrm>
        </p:spPr>
        <p:txBody>
          <a:bodyPr>
            <a:normAutofit/>
          </a:bodyPr>
          <a:lstStyle/>
          <a:p>
            <a:pPr marL="0" indent="0" algn="ctr">
              <a:buNone/>
            </a:pPr>
            <a:r>
              <a:rPr lang="uk-UA" dirty="0" smtClean="0"/>
              <a:t>Тренінг підготувала </a:t>
            </a:r>
          </a:p>
          <a:p>
            <a:pPr marL="0" indent="0" algn="ctr">
              <a:buNone/>
            </a:pPr>
            <a:r>
              <a:rPr lang="uk-UA" dirty="0" smtClean="0"/>
              <a:t>Уповноважена особа з питань запобігання та виявлення корупції ДП «Укрсервіс Мінтрансу»</a:t>
            </a:r>
          </a:p>
          <a:p>
            <a:pPr marL="0" indent="0" algn="ctr">
              <a:buNone/>
            </a:pPr>
            <a:r>
              <a:rPr lang="uk-UA" b="1" dirty="0" smtClean="0">
                <a:solidFill>
                  <a:schemeClr val="accent3">
                    <a:lumMod val="60000"/>
                    <a:lumOff val="40000"/>
                  </a:schemeClr>
                </a:solidFill>
              </a:rPr>
              <a:t>Марина ЧЕРЕВКО</a:t>
            </a:r>
          </a:p>
          <a:p>
            <a:pPr marL="0" indent="0">
              <a:buNone/>
            </a:pPr>
            <a:endParaRPr lang="uk-UA" dirty="0"/>
          </a:p>
          <a:p>
            <a:pPr marL="0" indent="0">
              <a:buNone/>
            </a:pPr>
            <a:endParaRPr lang="uk-UA" dirty="0" smtClean="0"/>
          </a:p>
          <a:p>
            <a:pPr marL="0" indent="0">
              <a:buNone/>
            </a:pPr>
            <a:endParaRPr lang="uk-UA" dirty="0" smtClean="0"/>
          </a:p>
          <a:p>
            <a:pPr marL="0" indent="0">
              <a:buNone/>
            </a:pPr>
            <a:endParaRPr lang="uk-UA" dirty="0"/>
          </a:p>
        </p:txBody>
      </p:sp>
    </p:spTree>
    <p:extLst>
      <p:ext uri="{BB962C8B-B14F-4D97-AF65-F5344CB8AC3E}">
        <p14:creationId xmlns:p14="http://schemas.microsoft.com/office/powerpoint/2010/main" val="2191350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537" y="583547"/>
            <a:ext cx="2393095" cy="357230"/>
          </a:xfrm>
        </p:spPr>
        <p:txBody>
          <a:bodyPr>
            <a:normAutofit fontScale="90000"/>
          </a:bodyPr>
          <a:lstStyle/>
          <a:p>
            <a:r>
              <a:rPr lang="uk-UA" dirty="0" smtClean="0">
                <a:solidFill>
                  <a:schemeClr val="accent3">
                    <a:lumMod val="60000"/>
                    <a:lumOff val="40000"/>
                  </a:schemeClr>
                </a:solidFill>
              </a:rPr>
              <a:t>План:</a:t>
            </a:r>
            <a:endParaRPr lang="uk-UA" dirty="0">
              <a:solidFill>
                <a:schemeClr val="accent3">
                  <a:lumMod val="60000"/>
                  <a:lumOff val="40000"/>
                </a:schemeClr>
              </a:solidFill>
            </a:endParaRPr>
          </a:p>
        </p:txBody>
      </p:sp>
      <p:sp>
        <p:nvSpPr>
          <p:cNvPr id="3" name="Місце для вмісту 2"/>
          <p:cNvSpPr>
            <a:spLocks noGrp="1"/>
          </p:cNvSpPr>
          <p:nvPr>
            <p:ph idx="1"/>
          </p:nvPr>
        </p:nvSpPr>
        <p:spPr>
          <a:xfrm>
            <a:off x="1732085" y="1230924"/>
            <a:ext cx="8625254" cy="5266591"/>
          </a:xfrm>
        </p:spPr>
        <p:txBody>
          <a:bodyPr>
            <a:normAutofit/>
          </a:bodyPr>
          <a:lstStyle/>
          <a:p>
            <a:r>
              <a:rPr lang="uk-UA" b="1" dirty="0" smtClean="0"/>
              <a:t>Частина 2</a:t>
            </a:r>
          </a:p>
          <a:p>
            <a:pPr marL="0" lvl="0" indent="0" algn="just">
              <a:buNone/>
            </a:pPr>
            <a:r>
              <a:rPr lang="uk-UA" dirty="0" smtClean="0"/>
              <a:t>1. Визначення </a:t>
            </a:r>
            <a:r>
              <a:rPr lang="uk-UA" dirty="0"/>
              <a:t>поняття «корупція», «неправомірна вигода», «посадова особа юридичної особи публічного права», «корупційне правопорушення», «правопорушення, пов’язане з корупцією».</a:t>
            </a:r>
          </a:p>
          <a:p>
            <a:pPr marL="0" indent="0" algn="just">
              <a:buNone/>
            </a:pPr>
            <a:endParaRPr lang="uk-UA" dirty="0"/>
          </a:p>
          <a:p>
            <a:pPr marL="0" indent="0" algn="just">
              <a:buNone/>
            </a:pPr>
            <a:r>
              <a:rPr lang="uk-UA" dirty="0" smtClean="0"/>
              <a:t>2. Перелік </a:t>
            </a:r>
            <a:r>
              <a:rPr lang="uk-UA" dirty="0"/>
              <a:t>корупційних та пов’язаних з корупцією правопорушень, встановлених законодавством.</a:t>
            </a:r>
          </a:p>
          <a:p>
            <a:pPr marL="0" indent="0" algn="just">
              <a:buNone/>
            </a:pPr>
            <a:endParaRPr lang="uk-UA" dirty="0"/>
          </a:p>
          <a:p>
            <a:pPr marL="0" indent="0" algn="just">
              <a:buNone/>
            </a:pPr>
            <a:r>
              <a:rPr lang="uk-UA" dirty="0" smtClean="0"/>
              <a:t>3. Система </a:t>
            </a:r>
            <a:r>
              <a:rPr lang="uk-UA" dirty="0"/>
              <a:t>протидії корупції </a:t>
            </a:r>
            <a:r>
              <a:rPr lang="uk-UA"/>
              <a:t>в </a:t>
            </a:r>
            <a:r>
              <a:rPr lang="uk-UA" smtClean="0"/>
              <a:t>Україні.</a:t>
            </a:r>
            <a:endParaRPr lang="uk-UA" dirty="0"/>
          </a:p>
        </p:txBody>
      </p:sp>
    </p:spTree>
    <p:extLst>
      <p:ext uri="{BB962C8B-B14F-4D97-AF65-F5344CB8AC3E}">
        <p14:creationId xmlns:p14="http://schemas.microsoft.com/office/powerpoint/2010/main" val="1757463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smtClean="0">
                <a:solidFill>
                  <a:schemeClr val="accent3">
                    <a:lumMod val="60000"/>
                    <a:lumOff val="40000"/>
                  </a:schemeClr>
                </a:solidFill>
              </a:rPr>
              <a:t>1. Визначення поняття </a:t>
            </a:r>
            <a:r>
              <a:rPr lang="uk-UA" sz="2400" b="1" dirty="0" smtClean="0"/>
              <a:t/>
            </a:r>
            <a:br>
              <a:rPr lang="uk-UA" sz="2400" b="1" dirty="0" smtClean="0"/>
            </a:br>
            <a:r>
              <a:rPr lang="uk-UA" sz="1600" b="1" dirty="0" smtClean="0"/>
              <a:t>«</a:t>
            </a:r>
            <a:r>
              <a:rPr lang="uk-UA" sz="1600" b="1" dirty="0"/>
              <a:t>корупція», «неправомірна вигода», «посадова особа юридичної особи публічного права», «корупційне правопорушення», «правопорушення, пов’язане з корупцією</a:t>
            </a:r>
            <a:r>
              <a:rPr lang="uk-UA" sz="1600" b="1" dirty="0" smtClean="0"/>
              <a:t>»</a:t>
            </a:r>
            <a:r>
              <a:rPr lang="uk-UA" sz="2400" dirty="0"/>
              <a:t/>
            </a:r>
            <a:br>
              <a:rPr lang="uk-UA" sz="2400" dirty="0"/>
            </a:br>
            <a:r>
              <a:rPr lang="uk-UA" sz="2400" b="1" dirty="0" smtClean="0"/>
              <a:t> </a:t>
            </a:r>
            <a:r>
              <a:rPr lang="uk-UA" sz="1600" dirty="0" smtClean="0"/>
              <a:t/>
            </a:r>
            <a:br>
              <a:rPr lang="uk-UA" sz="1600" dirty="0" smtClean="0"/>
            </a:br>
            <a:endParaRPr lang="uk-UA" sz="1600" b="1" dirty="0"/>
          </a:p>
        </p:txBody>
      </p:sp>
      <p:sp>
        <p:nvSpPr>
          <p:cNvPr id="4" name="Місце для вмісту 3"/>
          <p:cNvSpPr>
            <a:spLocks noGrp="1"/>
          </p:cNvSpPr>
          <p:nvPr>
            <p:ph idx="1"/>
          </p:nvPr>
        </p:nvSpPr>
        <p:spPr>
          <a:xfrm>
            <a:off x="505435" y="1595718"/>
            <a:ext cx="10836641" cy="4664405"/>
          </a:xfrm>
        </p:spPr>
        <p:txBody>
          <a:bodyPr>
            <a:normAutofit lnSpcReduction="10000"/>
          </a:bodyPr>
          <a:lstStyle/>
          <a:p>
            <a:pPr algn="just"/>
            <a:r>
              <a:rPr lang="uk-UA" b="1" dirty="0">
                <a:solidFill>
                  <a:schemeClr val="accent3">
                    <a:lumMod val="60000"/>
                    <a:lumOff val="40000"/>
                  </a:schemeClr>
                </a:solidFill>
              </a:rPr>
              <a:t>Корупція</a:t>
            </a:r>
            <a:r>
              <a:rPr lang="uk-UA" b="1" dirty="0"/>
              <a:t> </a:t>
            </a:r>
            <a:r>
              <a:rPr lang="uk-UA" dirty="0"/>
              <a:t>- використання </a:t>
            </a:r>
            <a:r>
              <a:rPr lang="uk-UA" i="1" dirty="0">
                <a:solidFill>
                  <a:schemeClr val="accent3">
                    <a:lumMod val="60000"/>
                    <a:lumOff val="40000"/>
                  </a:schemeClr>
                </a:solidFill>
              </a:rPr>
              <a:t>особою,</a:t>
            </a:r>
            <a:r>
              <a:rPr lang="uk-UA" dirty="0"/>
              <a:t> зазначеною у частині першій статті 3 </a:t>
            </a:r>
            <a:r>
              <a:rPr lang="uk-UA" dirty="0" smtClean="0"/>
              <a:t>Закону України «Про запобігання корупції», </a:t>
            </a:r>
            <a:r>
              <a:rPr lang="uk-UA" dirty="0"/>
              <a:t>наданих їй службових повноважень чи пов’язаних з ними можливостей з </a:t>
            </a:r>
            <a:r>
              <a:rPr lang="uk-UA" i="1" dirty="0"/>
              <a:t>метою</a:t>
            </a:r>
            <a:r>
              <a:rPr lang="uk-UA" dirty="0"/>
              <a:t> </a:t>
            </a:r>
            <a:r>
              <a:rPr lang="uk-UA" i="1" u="sng" dirty="0">
                <a:solidFill>
                  <a:schemeClr val="accent3">
                    <a:lumMod val="60000"/>
                    <a:lumOff val="40000"/>
                  </a:schemeClr>
                </a:solidFill>
              </a:rPr>
              <a:t>одержання неправомірної вигоди</a:t>
            </a:r>
            <a:r>
              <a:rPr lang="uk-UA" i="1" dirty="0">
                <a:solidFill>
                  <a:schemeClr val="accent3">
                    <a:lumMod val="60000"/>
                    <a:lumOff val="40000"/>
                  </a:schemeClr>
                </a:solidFill>
              </a:rPr>
              <a:t> </a:t>
            </a:r>
            <a:r>
              <a:rPr lang="uk-UA" dirty="0"/>
              <a:t>або прийняття такої вигоди чи прийняття обіцянки/пропозиції такої вигоди для себе чи інших осіб або відповідно обіцянка/пропозиція чи надання неправомірної вигоди особі, зазначеній у частині першій статті 3 </a:t>
            </a:r>
            <a:r>
              <a:rPr lang="uk-UA" dirty="0" smtClean="0"/>
              <a:t>зазначеного </a:t>
            </a:r>
            <a:r>
              <a:rPr lang="uk-UA" dirty="0"/>
              <a:t>Закону, або на її вимогу іншим фізичним чи юридичним особам з метою схилити цю особу до протиправного використання наданих їй службових повноважень чи пов’язаних з ними можливостей</a:t>
            </a:r>
            <a:r>
              <a:rPr lang="uk-UA" dirty="0" smtClean="0"/>
              <a:t>.</a:t>
            </a:r>
          </a:p>
          <a:p>
            <a:pPr algn="just"/>
            <a:endParaRPr lang="uk-UA" dirty="0"/>
          </a:p>
          <a:p>
            <a:pPr algn="just"/>
            <a:r>
              <a:rPr lang="uk-UA" b="1" dirty="0">
                <a:solidFill>
                  <a:schemeClr val="accent3">
                    <a:lumMod val="60000"/>
                    <a:lumOff val="40000"/>
                  </a:schemeClr>
                </a:solidFill>
              </a:rPr>
              <a:t>Неправомірна вигода</a:t>
            </a:r>
            <a:r>
              <a:rPr lang="uk-UA" dirty="0">
                <a:solidFill>
                  <a:schemeClr val="accent3">
                    <a:lumMod val="60000"/>
                    <a:lumOff val="40000"/>
                  </a:schemeClr>
                </a:solidFill>
              </a:rPr>
              <a:t> </a:t>
            </a:r>
            <a:r>
              <a:rPr lang="uk-UA" dirty="0"/>
              <a:t>- грошові кошти або інше майно, переваги, пільги, послуги, нематеріальні активи, будь-які інші вигоди нематеріального чи негрошового характеру, які обіцяють, пропонують, надають або одержують без законних на те підстав (частина 1 статті 1 Закону України «Про запобігання корупції»).</a:t>
            </a:r>
          </a:p>
          <a:p>
            <a:pPr algn="just"/>
            <a:endParaRPr lang="uk-UA" dirty="0"/>
          </a:p>
          <a:p>
            <a:endParaRPr lang="uk-UA" dirty="0"/>
          </a:p>
        </p:txBody>
      </p:sp>
    </p:spTree>
    <p:extLst>
      <p:ext uri="{BB962C8B-B14F-4D97-AF65-F5344CB8AC3E}">
        <p14:creationId xmlns:p14="http://schemas.microsoft.com/office/powerpoint/2010/main" val="3876628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smtClean="0">
                <a:solidFill>
                  <a:schemeClr val="accent3">
                    <a:lumMod val="60000"/>
                    <a:lumOff val="40000"/>
                  </a:schemeClr>
                </a:solidFill>
              </a:rPr>
              <a:t>Визначення поняття</a:t>
            </a:r>
            <a:r>
              <a:rPr lang="uk-UA" sz="1600" dirty="0"/>
              <a:t/>
            </a:r>
            <a:br>
              <a:rPr lang="uk-UA" sz="1600" dirty="0"/>
            </a:br>
            <a:endParaRPr lang="uk-UA" sz="1600" b="1" dirty="0"/>
          </a:p>
        </p:txBody>
      </p:sp>
      <p:sp>
        <p:nvSpPr>
          <p:cNvPr id="4" name="Місце для вмісту 3"/>
          <p:cNvSpPr>
            <a:spLocks noGrp="1"/>
          </p:cNvSpPr>
          <p:nvPr>
            <p:ph idx="1"/>
          </p:nvPr>
        </p:nvSpPr>
        <p:spPr>
          <a:xfrm>
            <a:off x="536330" y="1239715"/>
            <a:ext cx="9785839" cy="3481754"/>
          </a:xfrm>
        </p:spPr>
        <p:txBody>
          <a:bodyPr>
            <a:normAutofit/>
          </a:bodyPr>
          <a:lstStyle/>
          <a:p>
            <a:pPr algn="just"/>
            <a:r>
              <a:rPr lang="uk-UA" b="1" dirty="0">
                <a:solidFill>
                  <a:schemeClr val="accent3">
                    <a:lumMod val="60000"/>
                    <a:lumOff val="40000"/>
                  </a:schemeClr>
                </a:solidFill>
              </a:rPr>
              <a:t>Посадова особа юридичної особи публічного права </a:t>
            </a:r>
            <a:r>
              <a:rPr lang="uk-UA" dirty="0"/>
              <a:t>- голова та член наглядової ради, ради директорів, виконавчого органу, комісії з припинення (комісії з реорганізації, ліквідаційної комісії), ліквідатор, </a:t>
            </a:r>
            <a:r>
              <a:rPr lang="uk-UA" i="1" u="sng" dirty="0"/>
              <a:t>керівник,</a:t>
            </a:r>
            <a:r>
              <a:rPr lang="uk-UA" dirty="0"/>
              <a:t> </a:t>
            </a:r>
            <a:r>
              <a:rPr lang="uk-UA" i="1" u="sng" dirty="0"/>
              <a:t>заступник керівника, головний бухгалтер</a:t>
            </a:r>
            <a:r>
              <a:rPr lang="uk-UA" dirty="0"/>
              <a:t>, корпоративний секретар такої юридичної особи публічного права, а також особа, яка здійснює повноваження одноосібного виконавчого органу, та її заступники, голова та члени іншого органу управління юридичної особи (крім консультативного), якщо утворення такого органу передбачено законом або статутом юридичної особи публічного права (частина 1 статті 1 Закону України «Про запобігання корупції»).</a:t>
            </a:r>
          </a:p>
          <a:p>
            <a:endParaRPr lang="uk-UA" dirty="0"/>
          </a:p>
        </p:txBody>
      </p:sp>
    </p:spTree>
    <p:extLst>
      <p:ext uri="{BB962C8B-B14F-4D97-AF65-F5344CB8AC3E}">
        <p14:creationId xmlns:p14="http://schemas.microsoft.com/office/powerpoint/2010/main" val="274341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uk-UA" sz="2400" b="1" dirty="0" smtClean="0">
                <a:solidFill>
                  <a:schemeClr val="accent3">
                    <a:lumMod val="60000"/>
                    <a:lumOff val="40000"/>
                  </a:schemeClr>
                </a:solidFill>
              </a:rPr>
              <a:t>Визначення поняття</a:t>
            </a:r>
            <a:r>
              <a:rPr lang="uk-UA" sz="1600" dirty="0"/>
              <a:t/>
            </a:r>
            <a:br>
              <a:rPr lang="uk-UA" sz="1600" dirty="0"/>
            </a:br>
            <a:endParaRPr lang="uk-UA" sz="1600" b="1" dirty="0"/>
          </a:p>
        </p:txBody>
      </p:sp>
      <p:sp>
        <p:nvSpPr>
          <p:cNvPr id="4" name="Місце для вмісту 3"/>
          <p:cNvSpPr>
            <a:spLocks noGrp="1"/>
          </p:cNvSpPr>
          <p:nvPr>
            <p:ph idx="1"/>
          </p:nvPr>
        </p:nvSpPr>
        <p:spPr>
          <a:xfrm>
            <a:off x="536330" y="1239714"/>
            <a:ext cx="9785839" cy="4484077"/>
          </a:xfrm>
        </p:spPr>
        <p:txBody>
          <a:bodyPr>
            <a:normAutofit/>
          </a:bodyPr>
          <a:lstStyle/>
          <a:p>
            <a:pPr algn="just"/>
            <a:r>
              <a:rPr lang="uk-UA" b="1" dirty="0">
                <a:solidFill>
                  <a:schemeClr val="accent3">
                    <a:lumMod val="60000"/>
                    <a:lumOff val="40000"/>
                  </a:schemeClr>
                </a:solidFill>
              </a:rPr>
              <a:t>Корупційне правопорушення</a:t>
            </a:r>
            <a:r>
              <a:rPr lang="uk-UA" dirty="0">
                <a:solidFill>
                  <a:schemeClr val="accent3">
                    <a:lumMod val="60000"/>
                    <a:lumOff val="40000"/>
                  </a:schemeClr>
                </a:solidFill>
              </a:rPr>
              <a:t> </a:t>
            </a:r>
            <a:r>
              <a:rPr lang="uk-UA" dirty="0"/>
              <a:t>- діяння, що </a:t>
            </a:r>
            <a:r>
              <a:rPr lang="uk-UA" i="1" u="sng" dirty="0"/>
              <a:t>містить ознаки корупції</a:t>
            </a:r>
            <a:r>
              <a:rPr lang="uk-UA" dirty="0"/>
              <a:t>, вчинене особою, зазначеною у частині першій статті 3 </a:t>
            </a:r>
            <a:r>
              <a:rPr lang="uk-UA" dirty="0" smtClean="0"/>
              <a:t>Закону України «Про запобігання корупції», </a:t>
            </a:r>
            <a:r>
              <a:rPr lang="uk-UA" dirty="0"/>
              <a:t>за яке законом встановлено кримінальну, дисциплінарну та/або цивільно-правову відповідальність (частина 1 статті 1 Закону України «Про запобігання корупції»).</a:t>
            </a:r>
          </a:p>
          <a:p>
            <a:pPr algn="just"/>
            <a:endParaRPr lang="uk-UA" dirty="0" smtClean="0"/>
          </a:p>
          <a:p>
            <a:pPr algn="just"/>
            <a:r>
              <a:rPr lang="uk-UA" b="1" dirty="0">
                <a:solidFill>
                  <a:schemeClr val="accent3">
                    <a:lumMod val="60000"/>
                    <a:lumOff val="40000"/>
                  </a:schemeClr>
                </a:solidFill>
              </a:rPr>
              <a:t>Правопорушення, пов’язане з корупцією</a:t>
            </a:r>
            <a:r>
              <a:rPr lang="uk-UA" dirty="0">
                <a:solidFill>
                  <a:schemeClr val="accent3">
                    <a:lumMod val="60000"/>
                    <a:lumOff val="40000"/>
                  </a:schemeClr>
                </a:solidFill>
              </a:rPr>
              <a:t> </a:t>
            </a:r>
            <a:r>
              <a:rPr lang="uk-UA" dirty="0"/>
              <a:t>- діяння, що </a:t>
            </a:r>
            <a:r>
              <a:rPr lang="uk-UA" i="1" u="sng" dirty="0"/>
              <a:t>не містить ознак корупції,</a:t>
            </a:r>
            <a:r>
              <a:rPr lang="uk-UA" dirty="0"/>
              <a:t> але порушує встановлені цим Законом вимоги, заборони та обмеження, вчинене особою, зазначеною у частині першій статті 3 </a:t>
            </a:r>
            <a:r>
              <a:rPr lang="uk-UA" dirty="0" smtClean="0"/>
              <a:t>Закону України «Про запобігання корупції», </a:t>
            </a:r>
            <a:r>
              <a:rPr lang="uk-UA" dirty="0"/>
              <a:t>за яке законом встановлено кримінальну, адміністративну, дисциплінарну та/або цивільно-правову </a:t>
            </a:r>
            <a:r>
              <a:rPr lang="uk-UA" dirty="0" smtClean="0"/>
              <a:t>відповідальність.</a:t>
            </a:r>
            <a:endParaRPr lang="uk-UA" dirty="0"/>
          </a:p>
        </p:txBody>
      </p:sp>
    </p:spTree>
    <p:extLst>
      <p:ext uri="{BB962C8B-B14F-4D97-AF65-F5344CB8AC3E}">
        <p14:creationId xmlns:p14="http://schemas.microsoft.com/office/powerpoint/2010/main" val="35188144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ru-RU" sz="2000" b="1" dirty="0">
                <a:solidFill>
                  <a:schemeClr val="accent3">
                    <a:lumMod val="60000"/>
                    <a:lumOff val="40000"/>
                  </a:schemeClr>
                </a:solidFill>
              </a:rPr>
              <a:t>2.	</a:t>
            </a:r>
            <a:r>
              <a:rPr lang="ru-RU" sz="2000" b="1" dirty="0" err="1">
                <a:solidFill>
                  <a:schemeClr val="accent3">
                    <a:lumMod val="60000"/>
                    <a:lumOff val="40000"/>
                  </a:schemeClr>
                </a:solidFill>
              </a:rPr>
              <a:t>Перелік</a:t>
            </a:r>
            <a:r>
              <a:rPr lang="ru-RU" sz="2000" b="1" dirty="0">
                <a:solidFill>
                  <a:schemeClr val="accent3">
                    <a:lumMod val="60000"/>
                    <a:lumOff val="40000"/>
                  </a:schemeClr>
                </a:solidFill>
              </a:rPr>
              <a:t> </a:t>
            </a:r>
            <a:r>
              <a:rPr lang="ru-RU" sz="2000" b="1" dirty="0" err="1">
                <a:solidFill>
                  <a:schemeClr val="accent3">
                    <a:lumMod val="60000"/>
                    <a:lumOff val="40000"/>
                  </a:schemeClr>
                </a:solidFill>
              </a:rPr>
              <a:t>корупційних</a:t>
            </a:r>
            <a:r>
              <a:rPr lang="ru-RU" sz="2000" b="1" dirty="0">
                <a:solidFill>
                  <a:schemeClr val="accent3">
                    <a:lumMod val="60000"/>
                    <a:lumOff val="40000"/>
                  </a:schemeClr>
                </a:solidFill>
              </a:rPr>
              <a:t> та </a:t>
            </a:r>
            <a:r>
              <a:rPr lang="ru-RU" sz="2000" b="1" dirty="0" err="1">
                <a:solidFill>
                  <a:schemeClr val="accent3">
                    <a:lumMod val="60000"/>
                    <a:lumOff val="40000"/>
                  </a:schemeClr>
                </a:solidFill>
              </a:rPr>
              <a:t>пов’язаних</a:t>
            </a:r>
            <a:r>
              <a:rPr lang="ru-RU" sz="2000" b="1" dirty="0">
                <a:solidFill>
                  <a:schemeClr val="accent3">
                    <a:lumMod val="60000"/>
                    <a:lumOff val="40000"/>
                  </a:schemeClr>
                </a:solidFill>
              </a:rPr>
              <a:t> з </a:t>
            </a:r>
            <a:r>
              <a:rPr lang="ru-RU" sz="2000" b="1" dirty="0" err="1">
                <a:solidFill>
                  <a:schemeClr val="accent3">
                    <a:lumMod val="60000"/>
                    <a:lumOff val="40000"/>
                  </a:schemeClr>
                </a:solidFill>
              </a:rPr>
              <a:t>корупцією</a:t>
            </a:r>
            <a:r>
              <a:rPr lang="ru-RU" sz="2000" b="1" dirty="0">
                <a:solidFill>
                  <a:schemeClr val="accent3">
                    <a:lumMod val="60000"/>
                    <a:lumOff val="40000"/>
                  </a:schemeClr>
                </a:solidFill>
              </a:rPr>
              <a:t> </a:t>
            </a:r>
            <a:r>
              <a:rPr lang="ru-RU" sz="2000" b="1" dirty="0" err="1">
                <a:solidFill>
                  <a:schemeClr val="accent3">
                    <a:lumMod val="60000"/>
                    <a:lumOff val="40000"/>
                  </a:schemeClr>
                </a:solidFill>
              </a:rPr>
              <a:t>правопорушень</a:t>
            </a:r>
            <a:r>
              <a:rPr lang="ru-RU" sz="2000" b="1" dirty="0">
                <a:solidFill>
                  <a:schemeClr val="accent3">
                    <a:lumMod val="60000"/>
                    <a:lumOff val="40000"/>
                  </a:schemeClr>
                </a:solidFill>
              </a:rPr>
              <a:t>, </a:t>
            </a:r>
            <a:r>
              <a:rPr lang="ru-RU" sz="2000" b="1" dirty="0" err="1">
                <a:solidFill>
                  <a:schemeClr val="accent3">
                    <a:lumMod val="60000"/>
                    <a:lumOff val="40000"/>
                  </a:schemeClr>
                </a:solidFill>
              </a:rPr>
              <a:t>встановлених</a:t>
            </a:r>
            <a:r>
              <a:rPr lang="ru-RU" sz="2000" b="1" dirty="0">
                <a:solidFill>
                  <a:schemeClr val="accent3">
                    <a:lumMod val="60000"/>
                    <a:lumOff val="40000"/>
                  </a:schemeClr>
                </a:solidFill>
              </a:rPr>
              <a:t> </a:t>
            </a:r>
            <a:r>
              <a:rPr lang="ru-RU" sz="2000" b="1" dirty="0" err="1">
                <a:solidFill>
                  <a:schemeClr val="accent3">
                    <a:lumMod val="60000"/>
                    <a:lumOff val="40000"/>
                  </a:schemeClr>
                </a:solidFill>
              </a:rPr>
              <a:t>законодавством</a:t>
            </a:r>
            <a:r>
              <a:rPr lang="uk-UA" sz="1600" dirty="0" smtClean="0"/>
              <a:t/>
            </a:r>
            <a:br>
              <a:rPr lang="uk-UA" sz="1600" dirty="0" smtClean="0"/>
            </a:br>
            <a:endParaRPr lang="uk-UA" sz="1600" b="1" dirty="0"/>
          </a:p>
        </p:txBody>
      </p:sp>
      <p:sp>
        <p:nvSpPr>
          <p:cNvPr id="4" name="Місце для вмісту 3"/>
          <p:cNvSpPr>
            <a:spLocks noGrp="1"/>
          </p:cNvSpPr>
          <p:nvPr>
            <p:ph idx="1"/>
          </p:nvPr>
        </p:nvSpPr>
        <p:spPr>
          <a:xfrm>
            <a:off x="6339253" y="1468315"/>
            <a:ext cx="5460023" cy="4668716"/>
          </a:xfrm>
        </p:spPr>
        <p:txBody>
          <a:bodyPr>
            <a:normAutofit lnSpcReduction="10000"/>
          </a:bodyPr>
          <a:lstStyle/>
          <a:p>
            <a:pPr algn="just"/>
            <a:r>
              <a:rPr lang="uk-UA" i="1" dirty="0">
                <a:solidFill>
                  <a:schemeClr val="accent3">
                    <a:lumMod val="60000"/>
                    <a:lumOff val="40000"/>
                  </a:schemeClr>
                </a:solidFill>
              </a:rPr>
              <a:t>Пропозиція, </a:t>
            </a:r>
            <a:r>
              <a:rPr lang="uk-UA" dirty="0"/>
              <a:t>обіцянка або надання неправомірної вигоди службовій </a:t>
            </a:r>
            <a:r>
              <a:rPr lang="uk-UA" dirty="0" smtClean="0"/>
              <a:t>особі (ст.369 ККУ);</a:t>
            </a:r>
          </a:p>
          <a:p>
            <a:pPr algn="just"/>
            <a:r>
              <a:rPr lang="uk-UA" i="1" dirty="0" smtClean="0">
                <a:solidFill>
                  <a:schemeClr val="accent3">
                    <a:lumMod val="60000"/>
                    <a:lumOff val="40000"/>
                  </a:schemeClr>
                </a:solidFill>
              </a:rPr>
              <a:t>Зловживання </a:t>
            </a:r>
            <a:r>
              <a:rPr lang="uk-UA" dirty="0" smtClean="0"/>
              <a:t>впливом (ст.369-2 ККУ);</a:t>
            </a:r>
          </a:p>
          <a:p>
            <a:pPr algn="just"/>
            <a:r>
              <a:rPr lang="uk-UA" i="1" dirty="0" smtClean="0">
                <a:solidFill>
                  <a:schemeClr val="accent3">
                    <a:lumMod val="60000"/>
                    <a:lumOff val="40000"/>
                  </a:schemeClr>
                </a:solidFill>
              </a:rPr>
              <a:t>Зловживання</a:t>
            </a:r>
            <a:r>
              <a:rPr lang="uk-UA" dirty="0" smtClean="0"/>
              <a:t> владою або службовим становищем (ст. 364 ККУ);</a:t>
            </a:r>
          </a:p>
          <a:p>
            <a:pPr algn="just"/>
            <a:r>
              <a:rPr lang="uk-UA" i="1" dirty="0">
                <a:solidFill>
                  <a:schemeClr val="accent3">
                    <a:lumMod val="60000"/>
                    <a:lumOff val="40000"/>
                  </a:schemeClr>
                </a:solidFill>
              </a:rPr>
              <a:t>Зловживання</a:t>
            </a:r>
            <a:r>
              <a:rPr lang="uk-UA" dirty="0"/>
              <a:t> повноваженнями службовою особою юридичної особи приватного права незалежно від організаційно-правової </a:t>
            </a:r>
            <a:r>
              <a:rPr lang="uk-UA" dirty="0" smtClean="0"/>
              <a:t>форми (ст.364-1 ККУ);</a:t>
            </a:r>
          </a:p>
          <a:p>
            <a:pPr algn="just"/>
            <a:r>
              <a:rPr lang="uk-UA" i="1" dirty="0">
                <a:solidFill>
                  <a:schemeClr val="accent3">
                    <a:lumMod val="60000"/>
                    <a:lumOff val="40000"/>
                  </a:schemeClr>
                </a:solidFill>
              </a:rPr>
              <a:t>Зловживання</a:t>
            </a:r>
            <a:r>
              <a:rPr lang="uk-UA" dirty="0"/>
              <a:t> повноваженнями особами, які надають публічні </a:t>
            </a:r>
            <a:r>
              <a:rPr lang="uk-UA" dirty="0" smtClean="0"/>
              <a:t>послуги (ст.365-2 ККУ) та інші.</a:t>
            </a:r>
          </a:p>
          <a:p>
            <a:pPr algn="just"/>
            <a:endParaRPr lang="uk-UA" dirty="0"/>
          </a:p>
          <a:p>
            <a:pPr algn="just"/>
            <a:endParaRPr lang="uk-UA" dirty="0"/>
          </a:p>
        </p:txBody>
      </p:sp>
      <p:sp>
        <p:nvSpPr>
          <p:cNvPr id="5" name="Місце для вмісту 3"/>
          <p:cNvSpPr txBox="1">
            <a:spLocks/>
          </p:cNvSpPr>
          <p:nvPr/>
        </p:nvSpPr>
        <p:spPr>
          <a:xfrm>
            <a:off x="855785" y="1468315"/>
            <a:ext cx="5122984" cy="44840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uk-UA" b="1" dirty="0" smtClean="0">
                <a:solidFill>
                  <a:schemeClr val="accent3">
                    <a:lumMod val="60000"/>
                    <a:lumOff val="40000"/>
                  </a:schemeClr>
                </a:solidFill>
              </a:rPr>
              <a:t>Корупційні правопорушення</a:t>
            </a:r>
          </a:p>
          <a:p>
            <a:pPr algn="just"/>
            <a:r>
              <a:rPr lang="uk-UA" i="1" dirty="0">
                <a:solidFill>
                  <a:schemeClr val="accent3">
                    <a:lumMod val="60000"/>
                    <a:lumOff val="40000"/>
                  </a:schemeClr>
                </a:solidFill>
              </a:rPr>
              <a:t>Підкуп</a:t>
            </a:r>
            <a:r>
              <a:rPr lang="uk-UA" dirty="0"/>
              <a:t> працівника підприємства, установи чи </a:t>
            </a:r>
            <a:r>
              <a:rPr lang="uk-UA" dirty="0" smtClean="0"/>
              <a:t>організації (ст.354 ККУ);</a:t>
            </a:r>
          </a:p>
          <a:p>
            <a:pPr algn="just"/>
            <a:r>
              <a:rPr lang="uk-UA" i="1" dirty="0">
                <a:solidFill>
                  <a:schemeClr val="accent3">
                    <a:lumMod val="60000"/>
                    <a:lumOff val="40000"/>
                  </a:schemeClr>
                </a:solidFill>
              </a:rPr>
              <a:t>Прийняття пропозиції</a:t>
            </a:r>
            <a:r>
              <a:rPr lang="uk-UA" dirty="0"/>
              <a:t>, обіцянки або одержання неправомірно вигоди службовою </a:t>
            </a:r>
            <a:r>
              <a:rPr lang="uk-UA" dirty="0" smtClean="0"/>
              <a:t>особою (ст.368 ККУ);</a:t>
            </a:r>
          </a:p>
          <a:p>
            <a:pPr algn="just"/>
            <a:r>
              <a:rPr lang="uk-UA" i="1" dirty="0">
                <a:solidFill>
                  <a:schemeClr val="accent3">
                    <a:lumMod val="60000"/>
                    <a:lumOff val="40000"/>
                  </a:schemeClr>
                </a:solidFill>
              </a:rPr>
              <a:t>Підкуп</a:t>
            </a:r>
            <a:r>
              <a:rPr lang="uk-UA" dirty="0"/>
              <a:t> службової особи юридичної особи приватного права незалежно від організаційно-правової </a:t>
            </a:r>
            <a:r>
              <a:rPr lang="uk-UA" dirty="0" smtClean="0"/>
              <a:t>форми (ст.368-3 ККУ);</a:t>
            </a:r>
          </a:p>
          <a:p>
            <a:pPr algn="just"/>
            <a:r>
              <a:rPr lang="uk-UA" i="1" dirty="0">
                <a:solidFill>
                  <a:schemeClr val="accent3">
                    <a:lumMod val="60000"/>
                    <a:lumOff val="40000"/>
                  </a:schemeClr>
                </a:solidFill>
              </a:rPr>
              <a:t>Підкуп</a:t>
            </a:r>
            <a:r>
              <a:rPr lang="uk-UA" dirty="0"/>
              <a:t> особи, яка надає публічні </a:t>
            </a:r>
            <a:r>
              <a:rPr lang="uk-UA" dirty="0" smtClean="0"/>
              <a:t>послуги (ст.368-4);</a:t>
            </a:r>
          </a:p>
        </p:txBody>
      </p:sp>
    </p:spTree>
    <p:extLst>
      <p:ext uri="{BB962C8B-B14F-4D97-AF65-F5344CB8AC3E}">
        <p14:creationId xmlns:p14="http://schemas.microsoft.com/office/powerpoint/2010/main" val="5737706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ru-RU" sz="2000" b="1" dirty="0" err="1" smtClean="0">
                <a:solidFill>
                  <a:schemeClr val="accent3">
                    <a:lumMod val="60000"/>
                    <a:lumOff val="40000"/>
                  </a:schemeClr>
                </a:solidFill>
              </a:rPr>
              <a:t>Корупційні</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кримінальні</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правопорушення</a:t>
            </a:r>
            <a:r>
              <a:rPr lang="ru-RU" sz="2000" b="1" dirty="0">
                <a:solidFill>
                  <a:schemeClr val="accent3">
                    <a:lumMod val="60000"/>
                    <a:lumOff val="40000"/>
                  </a:schemeClr>
                </a:solidFill>
              </a:rPr>
              <a:t> </a:t>
            </a:r>
            <a:r>
              <a:rPr lang="ru-RU" sz="2000" b="1" dirty="0" smtClean="0"/>
              <a:t/>
            </a:r>
            <a:br>
              <a:rPr lang="ru-RU" sz="2000" b="1" dirty="0" smtClean="0"/>
            </a:br>
            <a:r>
              <a:rPr lang="ru-RU" sz="2000" b="1" dirty="0" smtClean="0"/>
              <a:t>(</a:t>
            </a:r>
            <a:r>
              <a:rPr lang="ru-RU" sz="2000" b="1" dirty="0"/>
              <a:t>у </a:t>
            </a:r>
            <a:r>
              <a:rPr lang="ru-RU" sz="2000" b="1" dirty="0" err="1"/>
              <a:t>випадку</a:t>
            </a:r>
            <a:r>
              <a:rPr lang="ru-RU" sz="2000" b="1" dirty="0"/>
              <a:t> </a:t>
            </a:r>
            <a:r>
              <a:rPr lang="ru-RU" sz="2000" b="1" dirty="0" err="1"/>
              <a:t>їх</a:t>
            </a:r>
            <a:r>
              <a:rPr lang="ru-RU" sz="2000" b="1" dirty="0"/>
              <a:t> </a:t>
            </a:r>
            <a:r>
              <a:rPr lang="ru-RU" sz="2000" b="1" dirty="0" err="1"/>
              <a:t>вчинення</a:t>
            </a:r>
            <a:r>
              <a:rPr lang="ru-RU" sz="2000" b="1" dirty="0"/>
              <a:t> шляхом </a:t>
            </a:r>
            <a:r>
              <a:rPr lang="ru-RU" sz="2000" b="1" dirty="0" err="1"/>
              <a:t>зловживання</a:t>
            </a:r>
            <a:r>
              <a:rPr lang="ru-RU" sz="2000" b="1" dirty="0"/>
              <a:t> </a:t>
            </a:r>
            <a:r>
              <a:rPr lang="ru-RU" sz="2000" b="1" dirty="0" err="1"/>
              <a:t>службовим</a:t>
            </a:r>
            <a:r>
              <a:rPr lang="ru-RU" sz="2000" b="1" dirty="0"/>
              <a:t> </a:t>
            </a:r>
            <a:r>
              <a:rPr lang="ru-RU" sz="2000" b="1" dirty="0" smtClean="0"/>
              <a:t>становищем)</a:t>
            </a:r>
            <a:r>
              <a:rPr lang="uk-UA" sz="1600" dirty="0" smtClean="0"/>
              <a:t/>
            </a:r>
            <a:br>
              <a:rPr lang="uk-UA" sz="1600" dirty="0" smtClean="0"/>
            </a:br>
            <a:endParaRPr lang="uk-UA" sz="1600" b="1" dirty="0"/>
          </a:p>
        </p:txBody>
      </p:sp>
      <p:sp>
        <p:nvSpPr>
          <p:cNvPr id="4" name="Місце для вмісту 3"/>
          <p:cNvSpPr>
            <a:spLocks noGrp="1"/>
          </p:cNvSpPr>
          <p:nvPr>
            <p:ph idx="1"/>
          </p:nvPr>
        </p:nvSpPr>
        <p:spPr>
          <a:xfrm>
            <a:off x="2831123" y="1318846"/>
            <a:ext cx="5635869" cy="4158760"/>
          </a:xfrm>
        </p:spPr>
        <p:txBody>
          <a:bodyPr>
            <a:normAutofit fontScale="92500" lnSpcReduction="10000"/>
          </a:bodyPr>
          <a:lstStyle/>
          <a:p>
            <a:pPr algn="just"/>
            <a:r>
              <a:rPr lang="uk-UA" i="1" dirty="0">
                <a:solidFill>
                  <a:schemeClr val="accent3">
                    <a:lumMod val="60000"/>
                    <a:lumOff val="40000"/>
                  </a:schemeClr>
                </a:solidFill>
              </a:rPr>
              <a:t>Привласнення, </a:t>
            </a:r>
            <a:r>
              <a:rPr lang="uk-UA" dirty="0"/>
              <a:t>розтрата майна або заволодіння ним шляхом зловживання службовим </a:t>
            </a:r>
            <a:r>
              <a:rPr lang="uk-UA" dirty="0" smtClean="0"/>
              <a:t>становищем (ст.191 ККУ);</a:t>
            </a:r>
          </a:p>
          <a:p>
            <a:pPr algn="just"/>
            <a:r>
              <a:rPr lang="uk-UA" i="1" dirty="0">
                <a:solidFill>
                  <a:schemeClr val="accent3">
                    <a:lumMod val="60000"/>
                    <a:lumOff val="40000"/>
                  </a:schemeClr>
                </a:solidFill>
              </a:rPr>
              <a:t>Викрадення, </a:t>
            </a:r>
            <a:r>
              <a:rPr lang="uk-UA" dirty="0"/>
              <a:t>привласнення, вимагання вогнепальної зброї, бойових припасів, вибухових речовин чи радіоактивних матеріалів або заволодіння ними шляхом шахрайства або зловживанням службовим </a:t>
            </a:r>
            <a:r>
              <a:rPr lang="uk-UA" dirty="0" smtClean="0"/>
              <a:t>становищем</a:t>
            </a:r>
            <a:r>
              <a:rPr lang="uk-UA" dirty="0"/>
              <a:t> </a:t>
            </a:r>
            <a:r>
              <a:rPr lang="uk-UA" dirty="0" smtClean="0"/>
              <a:t>(ст.262 ККУ);</a:t>
            </a:r>
          </a:p>
          <a:p>
            <a:pPr algn="just"/>
            <a:r>
              <a:rPr lang="uk-UA" i="1" dirty="0">
                <a:solidFill>
                  <a:schemeClr val="accent3">
                    <a:lumMod val="60000"/>
                    <a:lumOff val="40000"/>
                  </a:schemeClr>
                </a:solidFill>
              </a:rPr>
              <a:t>Викрадення, </a:t>
            </a:r>
            <a:r>
              <a:rPr lang="uk-UA" dirty="0"/>
              <a:t>привласнення, вимагання документів, штампів, печаток, заволодіння ними шляхом шахрайства чи зловживання службовим становищем або їх </a:t>
            </a:r>
            <a:r>
              <a:rPr lang="uk-UA" dirty="0" smtClean="0"/>
              <a:t>пошкодження (ст.357 ККУ) </a:t>
            </a:r>
            <a:r>
              <a:rPr lang="uk-UA" i="1" u="sng" dirty="0" smtClean="0">
                <a:solidFill>
                  <a:schemeClr val="accent3">
                    <a:lumMod val="60000"/>
                    <a:lumOff val="40000"/>
                  </a:schemeClr>
                </a:solidFill>
              </a:rPr>
              <a:t>та інші.</a:t>
            </a:r>
            <a:endParaRPr lang="uk-UA" i="1" u="sng" dirty="0">
              <a:solidFill>
                <a:schemeClr val="accent3">
                  <a:lumMod val="60000"/>
                  <a:lumOff val="40000"/>
                </a:schemeClr>
              </a:solidFill>
            </a:endParaRPr>
          </a:p>
        </p:txBody>
      </p:sp>
    </p:spTree>
    <p:extLst>
      <p:ext uri="{BB962C8B-B14F-4D97-AF65-F5344CB8AC3E}">
        <p14:creationId xmlns:p14="http://schemas.microsoft.com/office/powerpoint/2010/main" val="209412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ru-RU" sz="2000" b="1" dirty="0" err="1" smtClean="0">
                <a:solidFill>
                  <a:schemeClr val="accent3">
                    <a:lumMod val="60000"/>
                    <a:lumOff val="40000"/>
                  </a:schemeClr>
                </a:solidFill>
              </a:rPr>
              <a:t>Кримінальні</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правопорушення</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пов’язані</a:t>
            </a:r>
            <a:r>
              <a:rPr lang="ru-RU" sz="2000" b="1" dirty="0" smtClean="0">
                <a:solidFill>
                  <a:schemeClr val="accent3">
                    <a:lumMod val="60000"/>
                    <a:lumOff val="40000"/>
                  </a:schemeClr>
                </a:solidFill>
              </a:rPr>
              <a:t> з </a:t>
            </a:r>
            <a:r>
              <a:rPr lang="ru-RU" sz="2000" b="1" dirty="0" err="1" smtClean="0">
                <a:solidFill>
                  <a:schemeClr val="accent3">
                    <a:lumMod val="60000"/>
                    <a:lumOff val="40000"/>
                  </a:schemeClr>
                </a:solidFill>
              </a:rPr>
              <a:t>корупцією</a:t>
            </a:r>
            <a:r>
              <a:rPr lang="uk-UA" sz="1600" dirty="0" smtClean="0"/>
              <a:t/>
            </a:r>
            <a:br>
              <a:rPr lang="uk-UA" sz="1600" dirty="0" smtClean="0"/>
            </a:br>
            <a:endParaRPr lang="uk-UA" sz="1600" b="1" dirty="0"/>
          </a:p>
        </p:txBody>
      </p:sp>
      <p:sp>
        <p:nvSpPr>
          <p:cNvPr id="4" name="Місце для вмісту 3"/>
          <p:cNvSpPr>
            <a:spLocks noGrp="1"/>
          </p:cNvSpPr>
          <p:nvPr>
            <p:ph idx="1"/>
          </p:nvPr>
        </p:nvSpPr>
        <p:spPr>
          <a:xfrm>
            <a:off x="2743200" y="1626577"/>
            <a:ext cx="5855677" cy="2602523"/>
          </a:xfrm>
        </p:spPr>
        <p:txBody>
          <a:bodyPr>
            <a:normAutofit/>
          </a:bodyPr>
          <a:lstStyle/>
          <a:p>
            <a:pPr algn="just"/>
            <a:r>
              <a:rPr lang="uk-UA" i="1" dirty="0">
                <a:solidFill>
                  <a:schemeClr val="accent3">
                    <a:lumMod val="60000"/>
                    <a:lumOff val="40000"/>
                  </a:schemeClr>
                </a:solidFill>
              </a:rPr>
              <a:t>Декларування</a:t>
            </a:r>
            <a:r>
              <a:rPr lang="uk-UA" dirty="0"/>
              <a:t> недостовірної </a:t>
            </a:r>
            <a:r>
              <a:rPr lang="uk-UA" dirty="0" smtClean="0"/>
              <a:t>інформації (ст.366-2 КК України);</a:t>
            </a:r>
          </a:p>
          <a:p>
            <a:pPr algn="just"/>
            <a:r>
              <a:rPr lang="uk-UA" i="1" dirty="0">
                <a:solidFill>
                  <a:schemeClr val="accent3">
                    <a:lumMod val="60000"/>
                    <a:lumOff val="40000"/>
                  </a:schemeClr>
                </a:solidFill>
              </a:rPr>
              <a:t>Неподання</a:t>
            </a:r>
            <a:r>
              <a:rPr lang="uk-UA" dirty="0"/>
              <a:t> суб’єктом декларування декларації особи, уповноваженої на виконання функцій держави або місцевого </a:t>
            </a:r>
            <a:r>
              <a:rPr lang="uk-UA" dirty="0" smtClean="0"/>
              <a:t>самоврядування (ст.366-3 ККУ).</a:t>
            </a:r>
            <a:endParaRPr lang="uk-UA" i="1" u="sng" dirty="0">
              <a:solidFill>
                <a:schemeClr val="accent3">
                  <a:lumMod val="60000"/>
                  <a:lumOff val="40000"/>
                </a:schemeClr>
              </a:solidFill>
            </a:endParaRPr>
          </a:p>
        </p:txBody>
      </p:sp>
    </p:spTree>
    <p:extLst>
      <p:ext uri="{BB962C8B-B14F-4D97-AF65-F5344CB8AC3E}">
        <p14:creationId xmlns:p14="http://schemas.microsoft.com/office/powerpoint/2010/main" val="77342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139" y="354947"/>
            <a:ext cx="9566030" cy="357230"/>
          </a:xfrm>
        </p:spPr>
        <p:txBody>
          <a:bodyPr>
            <a:noAutofit/>
          </a:bodyPr>
          <a:lstStyle/>
          <a:p>
            <a:pPr algn="ctr"/>
            <a:r>
              <a:rPr lang="ru-RU" sz="2000" b="1" dirty="0" err="1" smtClean="0">
                <a:solidFill>
                  <a:schemeClr val="accent3">
                    <a:lumMod val="60000"/>
                    <a:lumOff val="40000"/>
                  </a:schemeClr>
                </a:solidFill>
              </a:rPr>
              <a:t>Адміністративні</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правопорушення</a:t>
            </a:r>
            <a:r>
              <a:rPr lang="ru-RU" sz="2000" b="1" dirty="0" smtClean="0">
                <a:solidFill>
                  <a:schemeClr val="accent3">
                    <a:lumMod val="60000"/>
                    <a:lumOff val="40000"/>
                  </a:schemeClr>
                </a:solidFill>
              </a:rPr>
              <a:t>, </a:t>
            </a:r>
            <a:r>
              <a:rPr lang="ru-RU" sz="2000" b="1" dirty="0" err="1" smtClean="0">
                <a:solidFill>
                  <a:schemeClr val="accent3">
                    <a:lumMod val="60000"/>
                    <a:lumOff val="40000"/>
                  </a:schemeClr>
                </a:solidFill>
              </a:rPr>
              <a:t>пов’язані</a:t>
            </a:r>
            <a:r>
              <a:rPr lang="ru-RU" sz="2000" b="1" dirty="0" smtClean="0">
                <a:solidFill>
                  <a:schemeClr val="accent3">
                    <a:lumMod val="60000"/>
                    <a:lumOff val="40000"/>
                  </a:schemeClr>
                </a:solidFill>
              </a:rPr>
              <a:t> з </a:t>
            </a:r>
            <a:r>
              <a:rPr lang="ru-RU" sz="2000" b="1" dirty="0" err="1" smtClean="0">
                <a:solidFill>
                  <a:schemeClr val="accent3">
                    <a:lumMod val="60000"/>
                    <a:lumOff val="40000"/>
                  </a:schemeClr>
                </a:solidFill>
              </a:rPr>
              <a:t>корупцією</a:t>
            </a:r>
            <a:r>
              <a:rPr lang="uk-UA" sz="1600" dirty="0" smtClean="0"/>
              <a:t/>
            </a:r>
            <a:br>
              <a:rPr lang="uk-UA" sz="1600" dirty="0" smtClean="0"/>
            </a:br>
            <a:endParaRPr lang="uk-UA" sz="1600" b="1" dirty="0"/>
          </a:p>
        </p:txBody>
      </p:sp>
      <p:sp>
        <p:nvSpPr>
          <p:cNvPr id="4" name="Місце для вмісту 3"/>
          <p:cNvSpPr>
            <a:spLocks noGrp="1"/>
          </p:cNvSpPr>
          <p:nvPr>
            <p:ph idx="1"/>
          </p:nvPr>
        </p:nvSpPr>
        <p:spPr>
          <a:xfrm>
            <a:off x="2681653" y="1063869"/>
            <a:ext cx="5855677" cy="4844562"/>
          </a:xfrm>
        </p:spPr>
        <p:txBody>
          <a:bodyPr>
            <a:normAutofit fontScale="92500" lnSpcReduction="10000"/>
          </a:bodyPr>
          <a:lstStyle/>
          <a:p>
            <a:pPr algn="just"/>
            <a:r>
              <a:rPr lang="uk-UA" dirty="0"/>
              <a:t>Порушення обмежень щодо </a:t>
            </a:r>
            <a:r>
              <a:rPr lang="uk-UA" i="1" dirty="0">
                <a:solidFill>
                  <a:schemeClr val="accent3">
                    <a:lumMod val="60000"/>
                    <a:lumOff val="40000"/>
                  </a:schemeClr>
                </a:solidFill>
              </a:rPr>
              <a:t>сумісництва</a:t>
            </a:r>
            <a:r>
              <a:rPr lang="uk-UA" dirty="0"/>
              <a:t> та суміщення з іншими видами </a:t>
            </a:r>
            <a:r>
              <a:rPr lang="uk-UA" dirty="0" smtClean="0"/>
              <a:t>діяльності (ст.172-4 КУпАП);</a:t>
            </a:r>
          </a:p>
          <a:p>
            <a:pPr algn="just"/>
            <a:r>
              <a:rPr lang="uk-UA" dirty="0"/>
              <a:t>Порушення встановлених законом обмежень щодо </a:t>
            </a:r>
            <a:r>
              <a:rPr lang="uk-UA" i="1" dirty="0">
                <a:solidFill>
                  <a:schemeClr val="accent3">
                    <a:lumMod val="60000"/>
                    <a:lumOff val="40000"/>
                  </a:schemeClr>
                </a:solidFill>
              </a:rPr>
              <a:t>одержання подарунків </a:t>
            </a:r>
            <a:r>
              <a:rPr lang="uk-UA" i="1" dirty="0" smtClean="0">
                <a:solidFill>
                  <a:schemeClr val="accent3">
                    <a:lumMod val="60000"/>
                    <a:lumOff val="40000"/>
                  </a:schemeClr>
                </a:solidFill>
              </a:rPr>
              <a:t> </a:t>
            </a:r>
            <a:r>
              <a:rPr lang="uk-UA" dirty="0" smtClean="0"/>
              <a:t>(ст.172-5 КУпАП);</a:t>
            </a:r>
          </a:p>
          <a:p>
            <a:pPr algn="just"/>
            <a:r>
              <a:rPr lang="uk-UA" dirty="0"/>
              <a:t>Порушення вимог </a:t>
            </a:r>
            <a:r>
              <a:rPr lang="uk-UA" i="1" dirty="0">
                <a:solidFill>
                  <a:schemeClr val="accent3">
                    <a:lumMod val="60000"/>
                    <a:lumOff val="40000"/>
                  </a:schemeClr>
                </a:solidFill>
              </a:rPr>
              <a:t>фінансового </a:t>
            </a:r>
            <a:r>
              <a:rPr lang="uk-UA" i="1" dirty="0" smtClean="0">
                <a:solidFill>
                  <a:schemeClr val="accent3">
                    <a:lumMod val="60000"/>
                    <a:lumOff val="40000"/>
                  </a:schemeClr>
                </a:solidFill>
              </a:rPr>
              <a:t>контролю </a:t>
            </a:r>
            <a:r>
              <a:rPr lang="uk-UA" dirty="0" smtClean="0"/>
              <a:t>(ст.172-6 КУпАП);</a:t>
            </a:r>
          </a:p>
          <a:p>
            <a:pPr algn="just"/>
            <a:r>
              <a:rPr lang="uk-UA" dirty="0"/>
              <a:t>Порушення вимог щодо запобігання та врегулювання </a:t>
            </a:r>
            <a:r>
              <a:rPr lang="uk-UA" i="1" dirty="0">
                <a:solidFill>
                  <a:schemeClr val="accent3">
                    <a:lumMod val="60000"/>
                    <a:lumOff val="40000"/>
                  </a:schemeClr>
                </a:solidFill>
              </a:rPr>
              <a:t>конфлікту інтересів </a:t>
            </a:r>
            <a:r>
              <a:rPr lang="uk-UA" dirty="0" smtClean="0"/>
              <a:t>(ст.172-7 КУпАП);</a:t>
            </a:r>
          </a:p>
          <a:p>
            <a:pPr algn="just"/>
            <a:r>
              <a:rPr lang="uk-UA" dirty="0"/>
              <a:t>Незаконне </a:t>
            </a:r>
            <a:r>
              <a:rPr lang="uk-UA" i="1" dirty="0">
                <a:solidFill>
                  <a:schemeClr val="accent3">
                    <a:lumMod val="60000"/>
                    <a:lumOff val="40000"/>
                  </a:schemeClr>
                </a:solidFill>
              </a:rPr>
              <a:t>використання інформації</a:t>
            </a:r>
            <a:r>
              <a:rPr lang="uk-UA" dirty="0"/>
              <a:t>, що стала відома особі у зв’язку з виконанням службових або інших визначених законом повноважень </a:t>
            </a:r>
            <a:r>
              <a:rPr lang="uk-UA" dirty="0" smtClean="0"/>
              <a:t>(ст.172-8) та інші.</a:t>
            </a:r>
          </a:p>
          <a:p>
            <a:pPr algn="just"/>
            <a:endParaRPr lang="uk-UA" dirty="0"/>
          </a:p>
          <a:p>
            <a:pPr algn="just"/>
            <a:endParaRPr lang="uk-UA" i="1" u="sng" dirty="0">
              <a:solidFill>
                <a:schemeClr val="accent3">
                  <a:lumMod val="60000"/>
                  <a:lumOff val="40000"/>
                </a:schemeClr>
              </a:solidFill>
            </a:endParaRPr>
          </a:p>
        </p:txBody>
      </p:sp>
    </p:spTree>
    <p:extLst>
      <p:ext uri="{BB962C8B-B14F-4D97-AF65-F5344CB8AC3E}">
        <p14:creationId xmlns:p14="http://schemas.microsoft.com/office/powerpoint/2010/main" val="11346868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356</TotalTime>
  <Words>1248</Words>
  <Application>Microsoft Office PowerPoint</Application>
  <PresentationFormat>Широкий екран</PresentationFormat>
  <Paragraphs>82</Paragraphs>
  <Slides>15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15</vt:i4>
      </vt:variant>
    </vt:vector>
  </HeadingPairs>
  <TitlesOfParts>
    <vt:vector size="19" baseType="lpstr">
      <vt:lpstr>Arial</vt:lpstr>
      <vt:lpstr>Century Gothic</vt:lpstr>
      <vt:lpstr>Wingdings 3</vt:lpstr>
      <vt:lpstr>Іон</vt:lpstr>
      <vt:lpstr>Оцінка корупційних ризиків</vt:lpstr>
      <vt:lpstr>План:</vt:lpstr>
      <vt:lpstr>1. Визначення поняття  «корупція», «неправомірна вигода», «посадова особа юридичної особи публічного права», «корупційне правопорушення», «правопорушення, пов’язане з корупцією»   </vt:lpstr>
      <vt:lpstr>Визначення поняття </vt:lpstr>
      <vt:lpstr>Визначення поняття </vt:lpstr>
      <vt:lpstr>2. Перелік корупційних та пов’язаних з корупцією правопорушень, встановлених законодавством </vt:lpstr>
      <vt:lpstr>Корупційні кримінальні правопорушення  (у випадку їх вчинення шляхом зловживання службовим становищем) </vt:lpstr>
      <vt:lpstr>Кримінальні правопорушення, пов’язані з корупцією </vt:lpstr>
      <vt:lpstr>Адміністративні правопорушення, пов’язані з корупцією </vt:lpstr>
      <vt:lpstr>Правопорушення, пов’язані з корупцією за вчинення яких може бути притягнено до дисциплінарної відповідальності: </vt:lpstr>
      <vt:lpstr>3. Система запобігання, виявлення та протидії корупції в Україні</vt:lpstr>
      <vt:lpstr>Спеціально уповноваженими суб’єктами протидії корупції є:  </vt:lpstr>
      <vt:lpstr>Громадянські ініціативи та журналістика</vt:lpstr>
      <vt:lpstr>Джерела</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Оцінка корупційних ризиків</dc:title>
  <dc:creator>Черевко Марина Олександрівна</dc:creator>
  <cp:lastModifiedBy>Черевко Марина Олександрівна</cp:lastModifiedBy>
  <cp:revision>37</cp:revision>
  <dcterms:created xsi:type="dcterms:W3CDTF">2024-10-11T07:11:42Z</dcterms:created>
  <dcterms:modified xsi:type="dcterms:W3CDTF">2024-10-14T07:56:25Z</dcterms:modified>
</cp:coreProperties>
</file>