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sldIdLst>
    <p:sldId id="256" r:id="rId2"/>
    <p:sldId id="257" r:id="rId3"/>
    <p:sldId id="281" r:id="rId4"/>
    <p:sldId id="265" r:id="rId5"/>
    <p:sldId id="280" r:id="rId6"/>
    <p:sldId id="282" r:id="rId7"/>
    <p:sldId id="283" r:id="rId8"/>
    <p:sldId id="284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Помірний стиль 4 –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8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6377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46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4349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1952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9849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3997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9104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748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617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903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357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280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74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803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809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176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929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8B7727C-6C1C-4DAC-9399-BCC66F42ED24}" type="datetimeFigureOut">
              <a:rPr lang="uk-UA" smtClean="0"/>
              <a:t>14.10.2024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D03D8-5E95-446B-BD46-4B363372CFD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694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  <p:sldLayoutId id="21474838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z0219-22#Text" TargetMode="External"/><Relationship Id="rId2" Type="http://schemas.openxmlformats.org/officeDocument/2006/relationships/hyperlink" Target="https://mtuservice.gov.ua/report-corrupti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6647" y="1825870"/>
            <a:ext cx="8825658" cy="3329581"/>
          </a:xfrm>
        </p:spPr>
        <p:txBody>
          <a:bodyPr/>
          <a:lstStyle/>
          <a:p>
            <a:r>
              <a:rPr lang="uk-UA" dirty="0" smtClean="0"/>
              <a:t>Оцінка корупційних ризиків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0429254" y="425187"/>
            <a:ext cx="2054237" cy="861420"/>
          </a:xfrm>
        </p:spPr>
        <p:txBody>
          <a:bodyPr>
            <a:normAutofit/>
          </a:bodyPr>
          <a:lstStyle/>
          <a:p>
            <a:r>
              <a:rPr lang="uk-UA" dirty="0" smtClean="0"/>
              <a:t>15 жовтня 2024 </a:t>
            </a:r>
          </a:p>
          <a:p>
            <a:endParaRPr lang="uk-UA" dirty="0"/>
          </a:p>
        </p:txBody>
      </p:sp>
      <p:sp>
        <p:nvSpPr>
          <p:cNvPr id="7" name="Підзаголовок 2"/>
          <p:cNvSpPr txBox="1">
            <a:spLocks/>
          </p:cNvSpPr>
          <p:nvPr/>
        </p:nvSpPr>
        <p:spPr>
          <a:xfrm>
            <a:off x="1694218" y="621551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Тренінг для членів Комісії  з оцінки корупційних ризиків </a:t>
            </a:r>
          </a:p>
          <a:p>
            <a: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ДП «Укрсервіс Мінтрансу»</a:t>
            </a:r>
          </a:p>
          <a:p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454" y="1286607"/>
            <a:ext cx="4178545" cy="557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08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537" y="583547"/>
            <a:ext cx="2393095" cy="35723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План:</a:t>
            </a:r>
            <a:endParaRPr lang="uk-UA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32085" y="1230924"/>
            <a:ext cx="8625254" cy="5266591"/>
          </a:xfrm>
        </p:spPr>
        <p:txBody>
          <a:bodyPr>
            <a:normAutofit/>
          </a:bodyPr>
          <a:lstStyle/>
          <a:p>
            <a:r>
              <a:rPr lang="uk-UA" b="1" dirty="0" smtClean="0"/>
              <a:t>Частина </a:t>
            </a:r>
            <a:r>
              <a:rPr lang="uk-UA" b="1" dirty="0" smtClean="0"/>
              <a:t>3</a:t>
            </a:r>
          </a:p>
          <a:p>
            <a:pPr marL="0" lvl="0" indent="0" algn="just">
              <a:buNone/>
            </a:pPr>
            <a:r>
              <a:rPr lang="uk-UA" dirty="0" smtClean="0"/>
              <a:t>1. Мета та етапи процедури оцінки корупційних ризиків.</a:t>
            </a:r>
          </a:p>
          <a:p>
            <a:pPr marL="0" indent="0" algn="just">
              <a:buNone/>
            </a:pPr>
            <a:endParaRPr lang="uk-UA" dirty="0"/>
          </a:p>
          <a:p>
            <a:pPr marL="0" lvl="0" indent="0" algn="just">
              <a:buNone/>
            </a:pPr>
            <a:r>
              <a:rPr lang="uk-UA" dirty="0" smtClean="0"/>
              <a:t>2. План </a:t>
            </a:r>
            <a:r>
              <a:rPr lang="uk-UA" dirty="0"/>
              <a:t>оцінювання корупційних ризиків. </a:t>
            </a:r>
          </a:p>
          <a:p>
            <a:pPr marL="0" indent="0" algn="just">
              <a:buNone/>
            </a:pPr>
            <a:endParaRPr lang="uk-UA" dirty="0"/>
          </a:p>
          <a:p>
            <a:pPr marL="0" lvl="0" indent="0" algn="just">
              <a:buNone/>
            </a:pPr>
            <a:r>
              <a:rPr lang="uk-UA" dirty="0" smtClean="0"/>
              <a:t>3. Документування </a:t>
            </a:r>
            <a:r>
              <a:rPr lang="uk-UA" dirty="0"/>
              <a:t>діяльності та результатів діяльності Комісії (протоколи, аналітичні довідки, перелік потенційно вразливих до корупції функцій та процесів, які реалізуються підприємством, Реєстр ризиків, Звіт про стан виконання антикорупційної програми).</a:t>
            </a:r>
          </a:p>
        </p:txBody>
      </p:sp>
    </p:spTree>
    <p:extLst>
      <p:ext uri="{BB962C8B-B14F-4D97-AF65-F5344CB8AC3E}">
        <p14:creationId xmlns:p14="http://schemas.microsoft.com/office/powerpoint/2010/main" val="175746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39" y="354947"/>
            <a:ext cx="9566030" cy="357230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1. </a:t>
            </a:r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Мета та етапи процедури оцінки корупційних </a:t>
            </a:r>
            <a:r>
              <a:rPr lang="uk-UA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ризиків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400" b="1" dirty="0" smtClean="0"/>
              <a:t> </a:t>
            </a:r>
            <a:r>
              <a:rPr lang="uk-UA" sz="1600" dirty="0" smtClean="0"/>
              <a:t/>
            </a:r>
            <a:br>
              <a:rPr lang="uk-UA" sz="1600" dirty="0" smtClean="0"/>
            </a:br>
            <a:endParaRPr lang="uk-UA" sz="1600" b="1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>
          <a:xfrm>
            <a:off x="505435" y="1595718"/>
            <a:ext cx="10836641" cy="4664405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Періодична оцінка корупційних ризиків</a:t>
            </a:r>
            <a:r>
              <a:rPr lang="uk-UA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uk-UA" dirty="0"/>
              <a:t>– одна із основних антикорупційних процедур ДП «Укрсервіс Мінтрансу» (підрозділ 5 розділу І Антикорупційної програми (програми доброчесності) ДП «Укрсервіс Мінтрансу</a:t>
            </a:r>
            <a:r>
              <a:rPr lang="uk-UA" dirty="0" smtClean="0"/>
              <a:t>»).</a:t>
            </a:r>
          </a:p>
          <a:p>
            <a:pPr marL="0" indent="0" algn="just">
              <a:buNone/>
            </a:pPr>
            <a:endParaRPr lang="uk-UA" dirty="0"/>
          </a:p>
          <a:p>
            <a:pPr algn="just"/>
            <a:r>
              <a:rPr lang="en-US" b="1" dirty="0" err="1"/>
              <a:t>Оцінювання</a:t>
            </a:r>
            <a:r>
              <a:rPr lang="en-US" b="1" dirty="0"/>
              <a:t> </a:t>
            </a:r>
            <a:r>
              <a:rPr lang="en-US" b="1" dirty="0" err="1"/>
              <a:t>корупційних</a:t>
            </a:r>
            <a:r>
              <a:rPr lang="en-US" b="1" dirty="0"/>
              <a:t> </a:t>
            </a:r>
            <a:r>
              <a:rPr lang="en-US" b="1" dirty="0" err="1"/>
              <a:t>ризиків</a:t>
            </a:r>
            <a:r>
              <a:rPr lang="en-US" b="1" dirty="0"/>
              <a:t> </a:t>
            </a:r>
            <a:r>
              <a:rPr lang="en-US" dirty="0" err="1"/>
              <a:t>проводиться</a:t>
            </a:r>
            <a:r>
              <a:rPr lang="en-US" dirty="0"/>
              <a:t> з </a:t>
            </a:r>
            <a:r>
              <a:rPr lang="en-US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метою</a:t>
            </a:r>
            <a:r>
              <a:rPr lang="en-US" dirty="0"/>
              <a:t> </a:t>
            </a:r>
            <a:r>
              <a:rPr lang="en-US" dirty="0" err="1"/>
              <a:t>встановлення</a:t>
            </a:r>
            <a:r>
              <a:rPr lang="en-US" dirty="0"/>
              <a:t> </a:t>
            </a:r>
            <a:r>
              <a:rPr lang="en-US" i="1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ймовірності</a:t>
            </a:r>
            <a:r>
              <a:rPr lang="en-US" i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вчинення</a:t>
            </a:r>
            <a:r>
              <a:rPr lang="en-US" i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корупційних</a:t>
            </a:r>
            <a:r>
              <a:rPr lang="en-US" i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та</a:t>
            </a:r>
            <a:r>
              <a:rPr lang="en-US" i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пов’язаних</a:t>
            </a:r>
            <a:r>
              <a:rPr lang="en-US" i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з </a:t>
            </a:r>
            <a:r>
              <a:rPr lang="en-US" i="1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корупцією</a:t>
            </a:r>
            <a:r>
              <a:rPr lang="en-US" i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правопорушень</a:t>
            </a:r>
            <a:r>
              <a:rPr lang="en-US" i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/>
              <a:t>працівниками</a:t>
            </a:r>
            <a:r>
              <a:rPr lang="en-US" dirty="0"/>
              <a:t> </a:t>
            </a:r>
            <a:r>
              <a:rPr lang="uk-UA" dirty="0"/>
              <a:t>підприємства,</a:t>
            </a:r>
            <a:r>
              <a:rPr lang="en-US" dirty="0"/>
              <a:t> </a:t>
            </a:r>
            <a:r>
              <a:rPr lang="en-US" dirty="0" err="1"/>
              <a:t>встановлення</a:t>
            </a:r>
            <a:r>
              <a:rPr lang="en-US" dirty="0"/>
              <a:t> </a:t>
            </a:r>
            <a:r>
              <a:rPr lang="en-US" dirty="0" err="1"/>
              <a:t>причин</a:t>
            </a:r>
            <a:r>
              <a:rPr lang="en-US" dirty="0"/>
              <a:t>, </a:t>
            </a:r>
            <a:r>
              <a:rPr lang="en-US" dirty="0" err="1"/>
              <a:t>умов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наслідків</a:t>
            </a:r>
            <a:r>
              <a:rPr lang="en-US" dirty="0"/>
              <a:t> </a:t>
            </a:r>
            <a:r>
              <a:rPr lang="en-US" dirty="0" err="1"/>
              <a:t>можливого</a:t>
            </a:r>
            <a:r>
              <a:rPr lang="en-US" dirty="0"/>
              <a:t> </a:t>
            </a:r>
            <a:r>
              <a:rPr lang="en-US" dirty="0" err="1"/>
              <a:t>вчинення</a:t>
            </a:r>
            <a:r>
              <a:rPr lang="en-US" dirty="0"/>
              <a:t> </a:t>
            </a:r>
            <a:r>
              <a:rPr lang="en-US" dirty="0" err="1"/>
              <a:t>таких</a:t>
            </a:r>
            <a:r>
              <a:rPr lang="en-US" dirty="0"/>
              <a:t> </a:t>
            </a:r>
            <a:r>
              <a:rPr lang="en-US" dirty="0" err="1"/>
              <a:t>правопорушень</a:t>
            </a:r>
            <a:r>
              <a:rPr lang="en-US" dirty="0"/>
              <a:t>, а </a:t>
            </a:r>
            <a:r>
              <a:rPr lang="en-US" dirty="0" err="1"/>
              <a:t>також</a:t>
            </a:r>
            <a:r>
              <a:rPr lang="en-US" dirty="0"/>
              <a:t> </a:t>
            </a:r>
            <a:r>
              <a:rPr lang="en-US" dirty="0" err="1"/>
              <a:t>аналізу</a:t>
            </a:r>
            <a:r>
              <a:rPr lang="en-US" dirty="0"/>
              <a:t> </a:t>
            </a:r>
            <a:r>
              <a:rPr lang="en-US" dirty="0" err="1"/>
              <a:t>ефективності</a:t>
            </a:r>
            <a:r>
              <a:rPr lang="en-US" dirty="0"/>
              <a:t> </a:t>
            </a:r>
            <a:r>
              <a:rPr lang="en-US" dirty="0" err="1"/>
              <a:t>існуючих</a:t>
            </a:r>
            <a:r>
              <a:rPr lang="en-US" dirty="0"/>
              <a:t> </a:t>
            </a:r>
            <a:r>
              <a:rPr lang="en-US" dirty="0" err="1"/>
              <a:t>заходів</a:t>
            </a:r>
            <a:r>
              <a:rPr lang="en-US" dirty="0"/>
              <a:t> </a:t>
            </a:r>
            <a:r>
              <a:rPr lang="en-US" dirty="0" err="1"/>
              <a:t>контролю</a:t>
            </a:r>
            <a:r>
              <a:rPr lang="en-US" dirty="0"/>
              <a:t>, </a:t>
            </a:r>
            <a:r>
              <a:rPr lang="en-US" dirty="0" err="1"/>
              <a:t>спрямованих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запобігання</a:t>
            </a:r>
            <a:r>
              <a:rPr lang="en-US" dirty="0"/>
              <a:t> </a:t>
            </a:r>
            <a:r>
              <a:rPr lang="en-US" dirty="0" err="1"/>
              <a:t>реалізації</a:t>
            </a:r>
            <a:r>
              <a:rPr lang="en-US" dirty="0"/>
              <a:t> </a:t>
            </a:r>
            <a:r>
              <a:rPr lang="en-US" dirty="0" err="1"/>
              <a:t>корупційних</a:t>
            </a:r>
            <a:r>
              <a:rPr lang="en-US" dirty="0"/>
              <a:t> </a:t>
            </a:r>
            <a:r>
              <a:rPr lang="en-US" dirty="0" err="1"/>
              <a:t>ризиків</a:t>
            </a:r>
            <a:r>
              <a:rPr lang="en-US" dirty="0"/>
              <a:t>.</a:t>
            </a:r>
            <a:endParaRPr lang="uk-UA" dirty="0"/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4436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39" y="354947"/>
            <a:ext cx="9566030" cy="357230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Е</a:t>
            </a:r>
            <a:r>
              <a:rPr lang="uk-UA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тапи </a:t>
            </a:r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процедури оцінки корупційних </a:t>
            </a:r>
            <a:r>
              <a:rPr lang="uk-UA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ризиків </a:t>
            </a:r>
            <a:br>
              <a:rPr lang="uk-UA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uk-UA" sz="24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(за Методологією)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400" b="1" dirty="0" smtClean="0"/>
              <a:t> </a:t>
            </a:r>
            <a:r>
              <a:rPr lang="uk-UA" sz="1600" dirty="0" smtClean="0"/>
              <a:t/>
            </a:r>
            <a:br>
              <a:rPr lang="uk-UA" sz="1600" dirty="0" smtClean="0"/>
            </a:br>
            <a:endParaRPr lang="uk-UA" sz="1600" b="1" dirty="0"/>
          </a:p>
        </p:txBody>
      </p:sp>
      <p:sp>
        <p:nvSpPr>
          <p:cNvPr id="5" name="Прямокутник 4"/>
          <p:cNvSpPr/>
          <p:nvPr/>
        </p:nvSpPr>
        <p:spPr>
          <a:xfrm>
            <a:off x="3446585" y="1195754"/>
            <a:ext cx="4818177" cy="72976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Підготовка </a:t>
            </a:r>
            <a:r>
              <a:rPr lang="uk-UA" dirty="0"/>
              <a:t>до оцінювання корупційних ризиків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3516916" y="2382709"/>
            <a:ext cx="4730261" cy="78691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Дослідження </a:t>
            </a:r>
            <a:r>
              <a:rPr lang="uk-UA" dirty="0"/>
              <a:t>середовища організації та визначення обсягу оцінювання корупційних ризиків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3516916" y="3596048"/>
            <a:ext cx="4730261" cy="72976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Ідентифікація </a:t>
            </a:r>
            <a:r>
              <a:rPr lang="uk-UA" dirty="0"/>
              <a:t>корупційних ризиків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3534501" y="4761579"/>
            <a:ext cx="4730261" cy="72976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А</a:t>
            </a:r>
            <a:r>
              <a:rPr lang="uk-UA" dirty="0" smtClean="0"/>
              <a:t>наліз </a:t>
            </a:r>
            <a:r>
              <a:rPr lang="uk-UA" dirty="0"/>
              <a:t>корупційних ризиків</a:t>
            </a:r>
          </a:p>
        </p:txBody>
      </p:sp>
      <p:sp>
        <p:nvSpPr>
          <p:cNvPr id="10" name="Прямокутник 9"/>
          <p:cNvSpPr/>
          <p:nvPr/>
        </p:nvSpPr>
        <p:spPr>
          <a:xfrm>
            <a:off x="3516916" y="5927110"/>
            <a:ext cx="4747846" cy="72976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Визначення рівнів </a:t>
            </a:r>
            <a:r>
              <a:rPr lang="uk-UA" dirty="0"/>
              <a:t>корупційних ризиків</a:t>
            </a:r>
          </a:p>
        </p:txBody>
      </p:sp>
      <p:sp>
        <p:nvSpPr>
          <p:cNvPr id="11" name="Вигнута вліво стрілка 10"/>
          <p:cNvSpPr/>
          <p:nvPr/>
        </p:nvSpPr>
        <p:spPr>
          <a:xfrm>
            <a:off x="2804746" y="1439741"/>
            <a:ext cx="474781" cy="1186961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2" name="Вигнута вліво стрілка 11"/>
          <p:cNvSpPr/>
          <p:nvPr/>
        </p:nvSpPr>
        <p:spPr>
          <a:xfrm>
            <a:off x="2804745" y="2756388"/>
            <a:ext cx="474781" cy="1186961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3" name="Вигнута вліво стрілка 12"/>
          <p:cNvSpPr/>
          <p:nvPr/>
        </p:nvSpPr>
        <p:spPr>
          <a:xfrm>
            <a:off x="2804744" y="4073035"/>
            <a:ext cx="474781" cy="1186961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4" name="Вигнута вліво стрілка 13"/>
          <p:cNvSpPr/>
          <p:nvPr/>
        </p:nvSpPr>
        <p:spPr>
          <a:xfrm>
            <a:off x="2804743" y="5403969"/>
            <a:ext cx="474781" cy="1186961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5" name="Прямокутник 14"/>
          <p:cNvSpPr/>
          <p:nvPr/>
        </p:nvSpPr>
        <p:spPr>
          <a:xfrm>
            <a:off x="9020908" y="2839915"/>
            <a:ext cx="2798878" cy="18200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Розробка заходів з метою ефективного усунення або мінімізації корупційних ризиків</a:t>
            </a:r>
            <a:endParaRPr lang="uk-UA" dirty="0"/>
          </a:p>
        </p:txBody>
      </p:sp>
      <p:cxnSp>
        <p:nvCxnSpPr>
          <p:cNvPr id="17" name="Пряма сполучна лінія 16"/>
          <p:cNvCxnSpPr/>
          <p:nvPr/>
        </p:nvCxnSpPr>
        <p:spPr>
          <a:xfrm flipH="1">
            <a:off x="8414238" y="1195754"/>
            <a:ext cx="17585" cy="539517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Стрілка вправо 17"/>
          <p:cNvSpPr/>
          <p:nvPr/>
        </p:nvSpPr>
        <p:spPr>
          <a:xfrm>
            <a:off x="8528538" y="3349868"/>
            <a:ext cx="395654" cy="903414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662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39" y="354947"/>
            <a:ext cx="9566030" cy="357230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2. План оцінювання корупційних ризиків</a:t>
            </a:r>
            <a:endParaRPr lang="uk-UA" sz="1600" b="1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>
          <a:xfrm>
            <a:off x="1086828" y="2250831"/>
            <a:ext cx="6800971" cy="154744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/>
              <a:t>До етапу </a:t>
            </a:r>
            <a:r>
              <a:rPr lang="uk-UA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«Підготовка до оцінювання корупційних ризиків» </a:t>
            </a:r>
            <a:r>
              <a:rPr lang="uk-UA" dirty="0"/>
              <a:t>входить, зокрема:</a:t>
            </a:r>
          </a:p>
          <a:p>
            <a:pPr lvl="0" algn="just"/>
            <a:r>
              <a:rPr lang="uk-UA" dirty="0"/>
              <a:t>узгодження Комісією організаційних питань своєї діяльності;</a:t>
            </a:r>
          </a:p>
          <a:p>
            <a:pPr lvl="0" algn="just"/>
            <a:r>
              <a:rPr lang="uk-UA" dirty="0"/>
              <a:t>складення </a:t>
            </a:r>
            <a:r>
              <a:rPr lang="uk-UA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Плану оцінювання корупційних ризиків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506" y="209366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4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7365" y="829732"/>
            <a:ext cx="9566030" cy="357230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План оцінювання корупційних ризиків</a:t>
            </a:r>
            <a:br>
              <a:rPr lang="uk-UA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uk-UA" sz="2400" i="1" u="sng" dirty="0" smtClean="0">
                <a:solidFill>
                  <a:schemeClr val="tx1"/>
                </a:solidFill>
              </a:rPr>
              <a:t>(зразок)</a:t>
            </a:r>
            <a:endParaRPr lang="uk-UA" sz="1600" i="1" u="sng" dirty="0">
              <a:solidFill>
                <a:schemeClr val="tx1"/>
              </a:solidFill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>
          <a:xfrm>
            <a:off x="874714" y="1186962"/>
            <a:ext cx="10265142" cy="502919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uk-UA" dirty="0"/>
          </a:p>
          <a:p>
            <a:pPr lvl="0"/>
            <a:endParaRPr lang="uk-UA" dirty="0"/>
          </a:p>
          <a:p>
            <a:endParaRPr lang="uk-UA" dirty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69238"/>
              </p:ext>
            </p:extLst>
          </p:nvPr>
        </p:nvGraphicFramePr>
        <p:xfrm>
          <a:off x="987365" y="1968172"/>
          <a:ext cx="10039840" cy="366378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37580">
                  <a:extLst>
                    <a:ext uri="{9D8B030D-6E8A-4147-A177-3AD203B41FA5}">
                      <a16:colId xmlns:a16="http://schemas.microsoft.com/office/drawing/2014/main" val="2364525191"/>
                    </a:ext>
                  </a:extLst>
                </a:gridCol>
                <a:gridCol w="2567353">
                  <a:extLst>
                    <a:ext uri="{9D8B030D-6E8A-4147-A177-3AD203B41FA5}">
                      <a16:colId xmlns:a16="http://schemas.microsoft.com/office/drawing/2014/main" val="1653160647"/>
                    </a:ext>
                  </a:extLst>
                </a:gridCol>
                <a:gridCol w="2224454">
                  <a:extLst>
                    <a:ext uri="{9D8B030D-6E8A-4147-A177-3AD203B41FA5}">
                      <a16:colId xmlns:a16="http://schemas.microsoft.com/office/drawing/2014/main" val="525130803"/>
                    </a:ext>
                  </a:extLst>
                </a:gridCol>
                <a:gridCol w="1811216">
                  <a:extLst>
                    <a:ext uri="{9D8B030D-6E8A-4147-A177-3AD203B41FA5}">
                      <a16:colId xmlns:a16="http://schemas.microsoft.com/office/drawing/2014/main" val="57996657"/>
                    </a:ext>
                  </a:extLst>
                </a:gridCol>
                <a:gridCol w="2699237">
                  <a:extLst>
                    <a:ext uri="{9D8B030D-6E8A-4147-A177-3AD203B41FA5}">
                      <a16:colId xmlns:a16="http://schemas.microsoft.com/office/drawing/2014/main" val="2161825215"/>
                    </a:ext>
                  </a:extLst>
                </a:gridCol>
              </a:tblGrid>
              <a:tr h="96845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№ з/п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Завдання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Відповідальна (і)</a:t>
                      </a:r>
                      <a:r>
                        <a:rPr lang="uk-UA" baseline="0" dirty="0" smtClean="0"/>
                        <a:t> особа (и)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Строк виконання завдання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Індикатор виконання завдання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890372"/>
                  </a:ext>
                </a:extLst>
              </a:tr>
              <a:tr h="592210">
                <a:tc gridSpan="5"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Дослідження середовища підприємства та визначення обсягу оцінювання корупційних ризиків</a:t>
                      </a:r>
                      <a:endParaRPr lang="uk-UA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523854"/>
                  </a:ext>
                </a:extLst>
              </a:tr>
              <a:tr h="592210">
                <a:tc>
                  <a:txBody>
                    <a:bodyPr/>
                    <a:lstStyle/>
                    <a:p>
                      <a:r>
                        <a:rPr lang="uk-UA" dirty="0" smtClean="0"/>
                        <a:t>1.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Визначення функцій та активів підприємства,</a:t>
                      </a:r>
                      <a:r>
                        <a:rPr lang="uk-UA" baseline="0" dirty="0" smtClean="0"/>
                        <a:t> що становлять значну економічну цінність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Сформовано перелік функцій та активів підприємства, що становлять значну економічну цінність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171991"/>
                  </a:ext>
                </a:extLst>
              </a:tr>
              <a:tr h="592210">
                <a:tc>
                  <a:txBody>
                    <a:bodyPr/>
                    <a:lstStyle/>
                    <a:p>
                      <a:r>
                        <a:rPr lang="uk-UA" dirty="0" smtClean="0"/>
                        <a:t>…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…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…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882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578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39" y="354947"/>
            <a:ext cx="9566030" cy="357230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3. Документування діяльності та результатів діяльності </a:t>
            </a:r>
            <a:r>
              <a:rPr lang="uk-UA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Комісії</a:t>
            </a:r>
            <a:endParaRPr lang="uk-UA" sz="1600" b="1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>
          <a:xfrm>
            <a:off x="874714" y="1186962"/>
            <a:ext cx="10265142" cy="502919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uk-UA" b="1" i="1" dirty="0" smtClean="0"/>
          </a:p>
          <a:p>
            <a:pPr marL="0" lvl="0" indent="0">
              <a:buNone/>
            </a:pPr>
            <a:r>
              <a:rPr lang="uk-UA" b="1" i="1" dirty="0" smtClean="0"/>
              <a:t>Документи:</a:t>
            </a:r>
          </a:p>
          <a:p>
            <a:r>
              <a:rPr lang="uk-UA" dirty="0"/>
              <a:t>Протокол засідання </a:t>
            </a:r>
            <a:r>
              <a:rPr lang="uk-UA" dirty="0" smtClean="0"/>
              <a:t>Комісії;</a:t>
            </a:r>
            <a:endParaRPr lang="uk-UA" dirty="0"/>
          </a:p>
          <a:p>
            <a:r>
              <a:rPr lang="uk-UA" dirty="0"/>
              <a:t>Аналітична </a:t>
            </a:r>
            <a:r>
              <a:rPr lang="uk-UA" dirty="0" smtClean="0"/>
              <a:t>довідка;</a:t>
            </a:r>
            <a:endParaRPr lang="uk-UA" dirty="0"/>
          </a:p>
          <a:p>
            <a:r>
              <a:rPr lang="uk-UA" dirty="0"/>
              <a:t>Перелік потенційно вразливих до корупції функцій та процесів, які реалізуються </a:t>
            </a:r>
            <a:r>
              <a:rPr lang="uk-UA" dirty="0" smtClean="0"/>
              <a:t>підприємством;</a:t>
            </a:r>
            <a:endParaRPr lang="uk-UA" dirty="0"/>
          </a:p>
          <a:p>
            <a:r>
              <a:rPr lang="uk-UA" dirty="0"/>
              <a:t>Реєстр </a:t>
            </a:r>
            <a:r>
              <a:rPr lang="uk-UA" dirty="0" smtClean="0"/>
              <a:t>ризиків;</a:t>
            </a:r>
            <a:endParaRPr lang="uk-UA" dirty="0"/>
          </a:p>
          <a:p>
            <a:r>
              <a:rPr lang="uk-UA" dirty="0"/>
              <a:t>Звіт про стан виконання антикорупційної </a:t>
            </a:r>
            <a:r>
              <a:rPr lang="uk-UA" dirty="0" smtClean="0"/>
              <a:t>програми.</a:t>
            </a:r>
            <a:endParaRPr lang="uk-UA" dirty="0"/>
          </a:p>
          <a:p>
            <a:pPr lvl="0"/>
            <a:endParaRPr lang="uk-UA" dirty="0"/>
          </a:p>
          <a:p>
            <a:pPr lvl="0"/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397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39" y="354947"/>
            <a:ext cx="9566030" cy="357230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Джерела</a:t>
            </a:r>
            <a:endParaRPr lang="uk-UA" sz="1600" b="1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>
          <a:xfrm>
            <a:off x="874714" y="1186962"/>
            <a:ext cx="10265142" cy="5029199"/>
          </a:xfrm>
        </p:spPr>
        <p:txBody>
          <a:bodyPr>
            <a:normAutofit/>
          </a:bodyPr>
          <a:lstStyle/>
          <a:p>
            <a:pPr lvl="0"/>
            <a:r>
              <a:rPr lang="uk-UA" b="1" i="1" dirty="0"/>
              <a:t>Антикорупційна програма (програма доброчесності) ДП «Укрсервіс Мінтрансу»,</a:t>
            </a:r>
            <a:r>
              <a:rPr lang="uk-UA" dirty="0"/>
              <a:t> затверджена наказом від 03.05.2024 № 87 (режим доступу: </a:t>
            </a:r>
            <a:r>
              <a:rPr lang="uk-UA" u="sng" dirty="0">
                <a:hlinkClick r:id="rId2"/>
              </a:rPr>
              <a:t>https://mtuservice.gov.ua/report-corruption</a:t>
            </a:r>
            <a:r>
              <a:rPr lang="uk-UA" dirty="0"/>
              <a:t>)</a:t>
            </a:r>
          </a:p>
          <a:p>
            <a:pPr lvl="0"/>
            <a:r>
              <a:rPr lang="uk-UA" b="1" i="1" dirty="0"/>
              <a:t>наказ Національного агентства з питань запобігання корупції «Про вдосконалення процесу управління корупційними ризиками»</a:t>
            </a:r>
            <a:r>
              <a:rPr lang="uk-UA" dirty="0"/>
              <a:t> від 28.12.2021 № 830/21 (режим доступу: </a:t>
            </a:r>
            <a:r>
              <a:rPr lang="uk-UA" u="sng" dirty="0">
                <a:hlinkClick r:id="rId3"/>
              </a:rPr>
              <a:t>https://zakon.rada.gov.ua/laws/show/z0219-22#Text</a:t>
            </a:r>
            <a:r>
              <a:rPr lang="uk-UA" dirty="0"/>
              <a:t>)</a:t>
            </a:r>
          </a:p>
          <a:p>
            <a:pPr lvl="0"/>
            <a:r>
              <a:rPr lang="uk-UA" b="1" i="1" dirty="0"/>
              <a:t>Положення про Комісію з оцінки корупційних ризиків</a:t>
            </a:r>
            <a:r>
              <a:rPr lang="uk-UA" dirty="0"/>
              <a:t>, затверджене наказом ДП «Укрсервіс Мінтрансу» від 02.10.2024 № 182</a:t>
            </a:r>
          </a:p>
          <a:p>
            <a:pPr marL="0" lvl="0" indent="0">
              <a:buNone/>
            </a:pPr>
            <a:endParaRPr lang="uk-UA" dirty="0"/>
          </a:p>
          <a:p>
            <a:pPr lvl="0"/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3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3339" y="2201331"/>
            <a:ext cx="9566030" cy="357230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Дякую за увагу!</a:t>
            </a:r>
            <a:endParaRPr lang="uk-UA" sz="1600" b="1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>
          <a:xfrm>
            <a:off x="863783" y="3195919"/>
            <a:ext cx="10265142" cy="16486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Тренінг підготувала </a:t>
            </a:r>
          </a:p>
          <a:p>
            <a:pPr marL="0" indent="0" algn="ctr">
              <a:buNone/>
            </a:pPr>
            <a:r>
              <a:rPr lang="uk-UA" dirty="0" smtClean="0"/>
              <a:t>Уповноважена особа з питань запобігання та виявлення корупції ДП «Укрсервіс Мінтрансу»</a:t>
            </a:r>
          </a:p>
          <a:p>
            <a:pPr marL="0" indent="0" algn="ctr">
              <a:buNone/>
            </a:pPr>
            <a:r>
              <a:rPr lang="uk-U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Марина ЧЕРЕВКО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9135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391</TotalTime>
  <Words>438</Words>
  <Application>Microsoft Office PowerPoint</Application>
  <PresentationFormat>Широкий екран</PresentationFormat>
  <Paragraphs>60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Іон</vt:lpstr>
      <vt:lpstr>Оцінка корупційних ризиків</vt:lpstr>
      <vt:lpstr>План:</vt:lpstr>
      <vt:lpstr>1. Мета та етапи процедури оцінки корупційних ризиків   </vt:lpstr>
      <vt:lpstr>Етапи процедури оцінки корупційних ризиків  (за Методологією)   </vt:lpstr>
      <vt:lpstr>2. План оцінювання корупційних ризиків</vt:lpstr>
      <vt:lpstr>План оцінювання корупційних ризиків (зразок)</vt:lpstr>
      <vt:lpstr>3. Документування діяльності та результатів діяльності Комісії</vt:lpstr>
      <vt:lpstr>Джерела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Оцінка корупційних ризиків</dc:title>
  <dc:creator>Черевко Марина Олександрівна</dc:creator>
  <cp:lastModifiedBy>Черевко Марина Олександрівна</cp:lastModifiedBy>
  <cp:revision>40</cp:revision>
  <dcterms:created xsi:type="dcterms:W3CDTF">2024-10-11T07:11:42Z</dcterms:created>
  <dcterms:modified xsi:type="dcterms:W3CDTF">2024-10-14T07:54:29Z</dcterms:modified>
</cp:coreProperties>
</file>